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71"/>
  </p:notesMasterIdLst>
  <p:sldIdLst>
    <p:sldId id="256" r:id="rId2"/>
    <p:sldId id="293" r:id="rId3"/>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3" r:id="rId27"/>
    <p:sldId id="285" r:id="rId28"/>
    <p:sldId id="286" r:id="rId29"/>
    <p:sldId id="288" r:id="rId30"/>
    <p:sldId id="289" r:id="rId31"/>
    <p:sldId id="290" r:id="rId32"/>
    <p:sldId id="291" r:id="rId33"/>
    <p:sldId id="292" r:id="rId34"/>
    <p:sldId id="337" r:id="rId35"/>
    <p:sldId id="338" r:id="rId36"/>
    <p:sldId id="325" r:id="rId37"/>
    <p:sldId id="339" r:id="rId38"/>
    <p:sldId id="340" r:id="rId39"/>
    <p:sldId id="341" r:id="rId40"/>
    <p:sldId id="296" r:id="rId41"/>
    <p:sldId id="297" r:id="rId42"/>
    <p:sldId id="298" r:id="rId43"/>
    <p:sldId id="299" r:id="rId44"/>
    <p:sldId id="300" r:id="rId45"/>
    <p:sldId id="301" r:id="rId46"/>
    <p:sldId id="302" r:id="rId47"/>
    <p:sldId id="303" r:id="rId48"/>
    <p:sldId id="304" r:id="rId49"/>
    <p:sldId id="342" r:id="rId50"/>
    <p:sldId id="309" r:id="rId51"/>
    <p:sldId id="334" r:id="rId52"/>
    <p:sldId id="335" r:id="rId53"/>
    <p:sldId id="311" r:id="rId54"/>
    <p:sldId id="326" r:id="rId55"/>
    <p:sldId id="313" r:id="rId56"/>
    <p:sldId id="327" r:id="rId57"/>
    <p:sldId id="328" r:id="rId58"/>
    <p:sldId id="330" r:id="rId59"/>
    <p:sldId id="332" r:id="rId60"/>
    <p:sldId id="333" r:id="rId61"/>
    <p:sldId id="336" r:id="rId62"/>
    <p:sldId id="314" r:id="rId63"/>
    <p:sldId id="315" r:id="rId64"/>
    <p:sldId id="316" r:id="rId65"/>
    <p:sldId id="317" r:id="rId66"/>
    <p:sldId id="319" r:id="rId67"/>
    <p:sldId id="320" r:id="rId68"/>
    <p:sldId id="321" r:id="rId69"/>
    <p:sldId id="322"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0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F67EE8-C530-438D-B683-6223D9FAE391}" type="datetimeFigureOut">
              <a:rPr lang="en-US" smtClean="0"/>
              <a:pPr/>
              <a:t>8/18/2020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0B5ABA-4A83-402D-9F7C-1407B03576FB}" type="slidenum">
              <a:rPr lang="en-US" smtClean="0"/>
              <a:pPr/>
              <a:t>‹#›</a:t>
            </a:fld>
            <a:endParaRPr lang="en-US"/>
          </a:p>
        </p:txBody>
      </p:sp>
    </p:spTree>
    <p:extLst>
      <p:ext uri="{BB962C8B-B14F-4D97-AF65-F5344CB8AC3E}">
        <p14:creationId xmlns:p14="http://schemas.microsoft.com/office/powerpoint/2010/main" val="279531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17116E-56B5-4FBB-BBFC-1EB67931B7E7}" type="slidenum">
              <a:rPr lang="en-US" smtClean="0"/>
              <a:pPr fontAlgn="base">
                <a:spcBef>
                  <a:spcPct val="0"/>
                </a:spcBef>
                <a:spcAft>
                  <a:spcPct val="0"/>
                </a:spcAft>
                <a:defRPr/>
              </a:pPr>
              <a:t>55</a:t>
            </a:fld>
            <a:endParaRPr lang="en-US" smtClean="0"/>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5716" name="Rectangle 3"/>
          <p:cNvSpPr>
            <a:spLocks noGrp="1" noChangeArrowheads="1"/>
          </p:cNvSpPr>
          <p:nvPr>
            <p:ph type="body" idx="1"/>
          </p:nvPr>
        </p:nvSpPr>
        <p:spPr bwMode="auto">
          <a:xfrm>
            <a:off x="913805" y="4343704"/>
            <a:ext cx="5030391" cy="4113892"/>
          </a:xfrm>
          <a:noFill/>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9B95BC6-167F-42C7-A01B-DD1727BFF2C6}" type="slidenum">
              <a:rPr lang="en-US"/>
              <a:pPr>
                <a:defRPr/>
              </a:pPr>
              <a:t>64</a:t>
            </a:fld>
            <a:endParaRPr lang="en-US"/>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4" name="Rectangle 3"/>
          <p:cNvSpPr>
            <a:spLocks noGrp="1" noChangeArrowheads="1"/>
          </p:cNvSpPr>
          <p:nvPr>
            <p:ph type="body" idx="1"/>
          </p:nvPr>
        </p:nvSpPr>
        <p:spPr bwMode="auto">
          <a:xfrm>
            <a:off x="913805" y="4343704"/>
            <a:ext cx="5030391" cy="4113892"/>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941910" y="4777380"/>
            <a:ext cx="668654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4AD5116-73CB-47FB-9528-30D4FF7E44F3}" type="datetime1">
              <a:rPr lang="en-US" smtClean="0"/>
              <a:pPr/>
              <a:t>8/18/2020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1"/>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4529541"/>
            <a:ext cx="584825" cy="365125"/>
          </a:xfrm>
        </p:spPr>
        <p:txBody>
          <a:bodyPr/>
          <a:lstStyle/>
          <a:p>
            <a:fld id="{7171E003-E08C-4C96-BE6D-682EDE082C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609600"/>
            <a:ext cx="668654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1B2B8C-55AA-4434-90A8-777D91E458A5}" type="datetime1">
              <a:rPr lang="en-US" smtClean="0"/>
              <a:pPr/>
              <a:t>8/18/2020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7171E003-E08C-4C96-BE6D-682EDE082C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56259" y="3505200"/>
            <a:ext cx="5652416"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565221-E746-44C2-918A-3EF86A0DD8F7}" type="datetime1">
              <a:rPr lang="en-US" smtClean="0"/>
              <a:pPr/>
              <a:t>8/18/2020</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7171E003-E08C-4C96-BE6D-682EDE082C67}" type="slidenum">
              <a:rPr lang="en-US" smtClean="0"/>
              <a:pPr/>
              <a:t>‹#›</a:t>
            </a:fld>
            <a:endParaRPr lang="en-US"/>
          </a:p>
        </p:txBody>
      </p:sp>
      <p:sp>
        <p:nvSpPr>
          <p:cNvPr id="14" name="TextBox 13"/>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2438401"/>
            <a:ext cx="668655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A6BF995-56E5-4A44-B20D-473E0AD962AE}" type="datetime1">
              <a:rPr lang="en-US" smtClean="0"/>
              <a:pPr/>
              <a:t>8/18/2020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171E003-E08C-4C96-BE6D-682EDE082C67}"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609600"/>
            <a:ext cx="6295445"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115E23E-FE61-4F3B-9E8B-E73275910096}" type="datetime1">
              <a:rPr lang="en-US" smtClean="0"/>
              <a:pPr/>
              <a:t>8/18/2020</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171E003-E08C-4C96-BE6D-682EDE082C67}" type="slidenum">
              <a:rPr lang="en-US" smtClean="0"/>
              <a:pPr/>
              <a:t>‹#›</a:t>
            </a:fld>
            <a:endParaRPr lang="en-US"/>
          </a:p>
        </p:txBody>
      </p:sp>
      <p:sp>
        <p:nvSpPr>
          <p:cNvPr id="17" name="TextBox 16"/>
          <p:cNvSpPr txBox="1"/>
          <p:nvPr/>
        </p:nvSpPr>
        <p:spPr>
          <a:xfrm>
            <a:off x="1850739" y="648005"/>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8336139" y="2905306"/>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627407"/>
            <a:ext cx="668654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7F37036-8CD6-4419-B1EF-0B65A86BCF63}" type="datetime1">
              <a:rPr lang="en-US" smtClean="0"/>
              <a:pPr/>
              <a:t>8/18/2020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171E003-E08C-4C96-BE6D-682EDE082C67}"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C86265B-F543-48ED-A7B7-AC0C6515473D}" type="datetime1">
              <a:rPr lang="en-US" smtClean="0"/>
              <a:pPr/>
              <a:t>8/18/2020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71E003-E08C-4C96-BE6D-682EDE082C67}"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627406"/>
            <a:ext cx="16557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1909" y="627406"/>
            <a:ext cx="485775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70C780-68B3-417E-9E88-BA9023E1D33C}" type="datetime1">
              <a:rPr lang="en-US" smtClean="0"/>
              <a:pPr/>
              <a:t>8/18/2020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71E003-E08C-4C96-BE6D-682EDE082C67}"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82296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4000500"/>
            <a:ext cx="82296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F37F834B-8A1B-4A00-AAD2-2EF5A5051259}" type="datetime1">
              <a:rPr lang="en-US" smtClean="0"/>
              <a:pPr>
                <a:defRPr/>
              </a:pPr>
              <a:t>8/18/2020</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8FBD69E1-3DBE-42C0-947E-BA4FC273F93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624110"/>
            <a:ext cx="6683765"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1909" y="2133600"/>
            <a:ext cx="668655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07D7A0-7875-4873-892E-954DA9F20854}" type="datetime1">
              <a:rPr lang="en-US" smtClean="0"/>
              <a:pPr/>
              <a:t>8/18/2020</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171E003-E08C-4C96-BE6D-682EDE082C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2058750"/>
            <a:ext cx="668654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3530129"/>
            <a:ext cx="668654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B049DB-5DB1-409C-A1B5-52442D07512F}" type="datetime1">
              <a:rPr lang="en-US" smtClean="0"/>
              <a:pPr/>
              <a:t>8/18/2020</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7171E003-E08C-4C96-BE6D-682EDE082C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1909" y="2133600"/>
            <a:ext cx="3235398"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93060" y="2126222"/>
            <a:ext cx="3235398"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34F739-13F5-4BA3-8390-87D45547F44E}" type="datetime1">
              <a:rPr lang="en-US" smtClean="0"/>
              <a:pPr/>
              <a:t>8/18/2020</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787783"/>
            <a:ext cx="584825" cy="365125"/>
          </a:xfrm>
        </p:spPr>
        <p:txBody>
          <a:bodyPr/>
          <a:lstStyle/>
          <a:p>
            <a:fld id="{7171E003-E08C-4C96-BE6D-682EDE082C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04530" y="1972703"/>
            <a:ext cx="299454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41909" y="2548966"/>
            <a:ext cx="3257170"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29972" y="1969475"/>
            <a:ext cx="299925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375218" y="2545738"/>
            <a:ext cx="3254006"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2AB028-0A44-4125-8AEA-485626BFA76A}" type="datetime1">
              <a:rPr lang="en-US" smtClean="0"/>
              <a:pPr/>
              <a:t>8/18/2020</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787783"/>
            <a:ext cx="584825" cy="365125"/>
          </a:xfrm>
        </p:spPr>
        <p:txBody>
          <a:bodyPr/>
          <a:lstStyle/>
          <a:p>
            <a:fld id="{7171E003-E08C-4C96-BE6D-682EDE082C6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893DE59-9F9D-42D6-9352-7E6D5DE0E015}" type="datetime1">
              <a:rPr lang="en-US" smtClean="0"/>
              <a:pPr/>
              <a:t>8/18/2020</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171E003-E08C-4C96-BE6D-682EDE082C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F64B09-A639-4337-B825-4BB57F300BFE}" type="datetime1">
              <a:rPr lang="en-US" smtClean="0"/>
              <a:pPr/>
              <a:t>8/18/2020</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171E003-E08C-4C96-BE6D-682EDE082C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46088"/>
            <a:ext cx="26288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4742259" y="446089"/>
            <a:ext cx="38862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1910" y="1598613"/>
            <a:ext cx="26288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0F585E-C5A7-4E92-BDD2-5146CA011FF7}" type="datetime1">
              <a:rPr lang="en-US" smtClean="0"/>
              <a:pPr/>
              <a:t>8/18/2020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171E003-E08C-4C96-BE6D-682EDE082C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800600"/>
            <a:ext cx="668655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1909" y="634965"/>
            <a:ext cx="668655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941910" y="5367338"/>
            <a:ext cx="668655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084B67-595A-4CF5-BBEB-ECD291EC6DBA}" type="datetime1">
              <a:rPr lang="en-US" smtClean="0"/>
              <a:pPr/>
              <a:t>8/18/2020</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7171E003-E08C-4C96-BE6D-682EDE082C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8" name="Group 22"/>
          <p:cNvGrpSpPr/>
          <p:nvPr/>
        </p:nvGrpSpPr>
        <p:grpSpPr>
          <a:xfrm>
            <a:off x="1" y="228600"/>
            <a:ext cx="2138637"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 name="Group 9"/>
          <p:cNvGrpSpPr/>
          <p:nvPr/>
        </p:nvGrpSpPr>
        <p:grpSpPr>
          <a:xfrm>
            <a:off x="20416" y="-786"/>
            <a:ext cx="1767506"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624110"/>
            <a:ext cx="6683765"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1909" y="2133600"/>
            <a:ext cx="668655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1210" y="6130437"/>
            <a:ext cx="859712"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46639ED-114C-44C2-98C7-69AE786D35F0}" type="datetime1">
              <a:rPr lang="en-US" smtClean="0"/>
              <a:pPr/>
              <a:t>8/18/2020</a:t>
            </a:fld>
            <a:endParaRPr lang="en-US"/>
          </a:p>
        </p:txBody>
      </p:sp>
      <p:sp>
        <p:nvSpPr>
          <p:cNvPr id="5" name="Footer Placeholder 4"/>
          <p:cNvSpPr>
            <a:spLocks noGrp="1"/>
          </p:cNvSpPr>
          <p:nvPr>
            <p:ph type="ftr" sz="quarter" idx="3"/>
          </p:nvPr>
        </p:nvSpPr>
        <p:spPr>
          <a:xfrm>
            <a:off x="1941910" y="6135809"/>
            <a:ext cx="5714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398860" y="787783"/>
            <a:ext cx="584825" cy="365125"/>
          </a:xfrm>
          <a:prstGeom prst="rect">
            <a:avLst/>
          </a:prstGeom>
        </p:spPr>
        <p:txBody>
          <a:bodyPr vert="horz" lIns="91440" tIns="45720" rIns="91440" bIns="45720" rtlCol="0" anchor="ctr"/>
          <a:lstStyle>
            <a:lvl1pPr algn="r">
              <a:defRPr sz="2000">
                <a:solidFill>
                  <a:srgbClr val="FEFFFF"/>
                </a:solidFill>
              </a:defRPr>
            </a:lvl1pPr>
          </a:lstStyle>
          <a:p>
            <a:fld id="{7171E003-E08C-4C96-BE6D-682EDE082C6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product-image.tradeindia.com/00287129/b/0/Kolhapuri-Chappal.jpg" TargetMode="External"/><Relationship Id="rId7" Type="http://schemas.openxmlformats.org/officeDocument/2006/relationships/image" Target="../media/image42.jpe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993775"/>
          </a:xfrm>
        </p:spPr>
        <p:txBody>
          <a:bodyPr/>
          <a:lstStyle/>
          <a:p>
            <a:pPr algn="ctr"/>
            <a:r>
              <a:rPr lang="en-US" dirty="0" smtClean="0">
                <a:solidFill>
                  <a:schemeClr val="tx1"/>
                </a:solidFill>
                <a:latin typeface="Times New Roman" pitchFamily="18" charset="0"/>
                <a:cs typeface="Times New Roman" pitchFamily="18" charset="0"/>
              </a:rPr>
              <a:t>Unit -2</a:t>
            </a:r>
            <a:endParaRPr lang="en-US" dirty="0">
              <a:solidFill>
                <a:schemeClr val="tx1"/>
              </a:solidFill>
              <a:latin typeface="Times New Roman" pitchFamily="18" charset="0"/>
              <a:cs typeface="Times New Roman" pitchFamily="18" charset="0"/>
            </a:endParaRPr>
          </a:p>
        </p:txBody>
      </p:sp>
      <p:sp>
        <p:nvSpPr>
          <p:cNvPr id="3" name="Subtitle 2"/>
          <p:cNvSpPr>
            <a:spLocks noGrp="1"/>
          </p:cNvSpPr>
          <p:nvPr>
            <p:ph type="subTitle" idx="1"/>
          </p:nvPr>
        </p:nvSpPr>
        <p:spPr>
          <a:xfrm>
            <a:off x="1371600" y="3124200"/>
            <a:ext cx="6400800" cy="2514600"/>
          </a:xfrm>
        </p:spPr>
        <p:txBody>
          <a:bodyPr>
            <a:normAutofit/>
          </a:bodyPr>
          <a:lstStyle/>
          <a:p>
            <a:pPr algn="ctr"/>
            <a:r>
              <a:rPr lang="en-US" sz="5400" dirty="0" smtClean="0">
                <a:solidFill>
                  <a:schemeClr val="tx1"/>
                </a:solidFill>
                <a:latin typeface="Times New Roman" pitchFamily="18" charset="0"/>
                <a:cs typeface="Times New Roman" pitchFamily="18" charset="0"/>
              </a:rPr>
              <a:t>Creative thinking </a:t>
            </a:r>
            <a:endParaRPr lang="en-US" sz="5400"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683765" cy="1052290"/>
          </a:xfrm>
        </p:spPr>
        <p:txBody>
          <a:bodyPr>
            <a:normAutofit/>
          </a:bodyPr>
          <a:lstStyle/>
          <a:p>
            <a:pPr algn="ctr"/>
            <a:r>
              <a:rPr lang="en-US" sz="3200" dirty="0" smtClean="0">
                <a:latin typeface="Times New Roman" pitchFamily="18" charset="0"/>
                <a:cs typeface="Times New Roman" pitchFamily="18" charset="0"/>
              </a:rPr>
              <a:t>Creative Thinking Process</a:t>
            </a:r>
            <a:endParaRPr lang="en-US" sz="32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1295400" y="990600"/>
            <a:ext cx="7115175" cy="1752600"/>
          </a:xfrm>
          <a:prstGeom prst="rect">
            <a:avLst/>
          </a:prstGeom>
          <a:ln>
            <a:headEnd/>
            <a:tailEnd/>
          </a:ln>
        </p:spPr>
        <p:style>
          <a:lnRef idx="2">
            <a:schemeClr val="accent4"/>
          </a:lnRef>
          <a:fillRef idx="1">
            <a:schemeClr val="lt1"/>
          </a:fillRef>
          <a:effectRef idx="0">
            <a:schemeClr val="accent4"/>
          </a:effectRef>
          <a:fontRef idx="minor">
            <a:schemeClr val="dk1"/>
          </a:fontRef>
        </p:style>
      </p:pic>
      <p:pic>
        <p:nvPicPr>
          <p:cNvPr id="1027" name="Picture 3"/>
          <p:cNvPicPr>
            <a:picLocks noChangeAspect="1" noChangeArrowheads="1"/>
          </p:cNvPicPr>
          <p:nvPr/>
        </p:nvPicPr>
        <p:blipFill>
          <a:blip r:embed="rId3"/>
          <a:srcRect/>
          <a:stretch>
            <a:fillRect/>
          </a:stretch>
        </p:blipFill>
        <p:spPr bwMode="auto">
          <a:xfrm>
            <a:off x="1295400" y="2743200"/>
            <a:ext cx="7162800" cy="2667000"/>
          </a:xfrm>
          <a:prstGeom prst="rect">
            <a:avLst/>
          </a:prstGeom>
          <a:ln>
            <a:headEnd/>
            <a:tailEnd/>
          </a:ln>
        </p:spPr>
        <p:style>
          <a:lnRef idx="2">
            <a:schemeClr val="accent4"/>
          </a:lnRef>
          <a:fillRef idx="1">
            <a:schemeClr val="lt1"/>
          </a:fillRef>
          <a:effectRef idx="0">
            <a:schemeClr val="accent4"/>
          </a:effectRef>
          <a:fontRef idx="minor">
            <a:schemeClr val="dk1"/>
          </a:fontRef>
        </p:style>
      </p:pic>
      <p:sp>
        <p:nvSpPr>
          <p:cNvPr id="5" name="Slide Number Placeholder 4"/>
          <p:cNvSpPr>
            <a:spLocks noGrp="1"/>
          </p:cNvSpPr>
          <p:nvPr>
            <p:ph type="sldNum" sz="quarter" idx="12"/>
          </p:nvPr>
        </p:nvSpPr>
        <p:spPr/>
        <p:txBody>
          <a:bodyPr/>
          <a:lstStyle/>
          <a:p>
            <a:fld id="{7171E003-E08C-4C96-BE6D-682EDE082C67}"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295400" y="228600"/>
            <a:ext cx="7467600" cy="2895600"/>
          </a:xfrm>
          <a:prstGeom prst="rect">
            <a:avLst/>
          </a:prstGeom>
          <a:ln>
            <a:headEnd/>
            <a:tailEnd/>
          </a:ln>
        </p:spPr>
        <p:style>
          <a:lnRef idx="2">
            <a:schemeClr val="accent4"/>
          </a:lnRef>
          <a:fillRef idx="1">
            <a:schemeClr val="lt1"/>
          </a:fillRef>
          <a:effectRef idx="0">
            <a:schemeClr val="accent4"/>
          </a:effectRef>
          <a:fontRef idx="minor">
            <a:schemeClr val="dk1"/>
          </a:fontRef>
        </p:style>
      </p:pic>
      <p:pic>
        <p:nvPicPr>
          <p:cNvPr id="2051" name="Picture 3"/>
          <p:cNvPicPr>
            <a:picLocks noChangeAspect="1" noChangeArrowheads="1"/>
          </p:cNvPicPr>
          <p:nvPr/>
        </p:nvPicPr>
        <p:blipFill>
          <a:blip r:embed="rId3"/>
          <a:srcRect/>
          <a:stretch>
            <a:fillRect/>
          </a:stretch>
        </p:blipFill>
        <p:spPr bwMode="auto">
          <a:xfrm>
            <a:off x="1295400" y="3124200"/>
            <a:ext cx="7486650" cy="3429000"/>
          </a:xfrm>
          <a:prstGeom prst="rect">
            <a:avLst/>
          </a:prstGeom>
          <a:ln>
            <a:headEnd/>
            <a:tailEnd/>
          </a:ln>
        </p:spPr>
        <p:style>
          <a:lnRef idx="2">
            <a:schemeClr val="accent4"/>
          </a:lnRef>
          <a:fillRef idx="1">
            <a:schemeClr val="lt1"/>
          </a:fillRef>
          <a:effectRef idx="0">
            <a:schemeClr val="accent4"/>
          </a:effectRef>
          <a:fontRef idx="minor">
            <a:schemeClr val="dk1"/>
          </a:fontRef>
        </p:style>
      </p:pic>
      <p:sp>
        <p:nvSpPr>
          <p:cNvPr id="4" name="Slide Number Placeholder 3"/>
          <p:cNvSpPr>
            <a:spLocks noGrp="1"/>
          </p:cNvSpPr>
          <p:nvPr>
            <p:ph type="sldNum" sz="quarter" idx="12"/>
          </p:nvPr>
        </p:nvSpPr>
        <p:spPr/>
        <p:txBody>
          <a:bodyPr/>
          <a:lstStyle/>
          <a:p>
            <a:fld id="{7171E003-E08C-4C96-BE6D-682EDE082C67}"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5867400" cy="563562"/>
          </a:xfrm>
        </p:spPr>
        <p:txBody>
          <a:bodyPr>
            <a:normAutofit fontScale="90000"/>
          </a:bodyPr>
          <a:lstStyle/>
          <a:p>
            <a:pPr algn="ctr"/>
            <a:r>
              <a:rPr lang="en-US" sz="4000" b="1" dirty="0" smtClean="0">
                <a:latin typeface="Times New Roman" pitchFamily="18" charset="0"/>
                <a:cs typeface="Times New Roman" pitchFamily="18" charset="0"/>
              </a:rPr>
              <a:t>Components of Creativity</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12</a:t>
            </a:fld>
            <a:endParaRPr lang="en-US"/>
          </a:p>
        </p:txBody>
      </p:sp>
      <p:sp>
        <p:nvSpPr>
          <p:cNvPr id="5" name="Rectangle 4"/>
          <p:cNvSpPr/>
          <p:nvPr/>
        </p:nvSpPr>
        <p:spPr>
          <a:xfrm>
            <a:off x="1066800" y="990600"/>
            <a:ext cx="7924800" cy="304698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sz="2400" dirty="0" smtClean="0">
                <a:latin typeface="Times New Roman" pitchFamily="18" charset="0"/>
                <a:cs typeface="Times New Roman" pitchFamily="18" charset="0"/>
              </a:rPr>
              <a:t>Creativity is learned through practice. While young children are inherently creative, the development of long-term creative potential depends on experience.</a:t>
            </a: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“7 Components of Creativity” provides a framework of the key processes or skills that contribute to creativity, organized across three childhood developmental areas: cognitive; social and emotional; and physical.</a:t>
            </a:r>
          </a:p>
        </p:txBody>
      </p:sp>
      <p:pic>
        <p:nvPicPr>
          <p:cNvPr id="6" name="Picture 2"/>
          <p:cNvPicPr>
            <a:picLocks noChangeAspect="1" noChangeArrowheads="1"/>
          </p:cNvPicPr>
          <p:nvPr/>
        </p:nvPicPr>
        <p:blipFill>
          <a:blip r:embed="rId2"/>
          <a:srcRect/>
          <a:stretch>
            <a:fillRect/>
          </a:stretch>
        </p:blipFill>
        <p:spPr bwMode="auto">
          <a:xfrm>
            <a:off x="796636" y="4191000"/>
            <a:ext cx="8229600" cy="2895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a:blip r:embed="rId2"/>
          <a:srcRect/>
          <a:stretch>
            <a:fillRect/>
          </a:stretch>
        </p:blipFill>
        <p:spPr bwMode="auto">
          <a:xfrm>
            <a:off x="914400" y="152400"/>
            <a:ext cx="8001000" cy="6553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7171E003-E08C-4C96-BE6D-682EDE082C67}"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990600" y="152400"/>
            <a:ext cx="8001000" cy="65532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7171E003-E08C-4C96-BE6D-682EDE082C67}"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28600"/>
            <a:ext cx="6683765" cy="1280890"/>
          </a:xfrm>
        </p:spPr>
        <p:txBody>
          <a:bodyPr>
            <a:normAutofit/>
          </a:bodyPr>
          <a:lstStyle/>
          <a:p>
            <a:r>
              <a:rPr lang="en-US" sz="3200" b="1" dirty="0" smtClean="0">
                <a:latin typeface="Times New Roman" pitchFamily="18" charset="0"/>
                <a:cs typeface="Times New Roman" pitchFamily="18" charset="0"/>
              </a:rPr>
              <a:t>Characteristics of a Creative Mindset</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219200" y="914400"/>
            <a:ext cx="4419600" cy="5791200"/>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r>
              <a:rPr lang="en-US" sz="2400" dirty="0" smtClean="0">
                <a:latin typeface="Times New Roman" pitchFamily="18" charset="0"/>
                <a:cs typeface="Times New Roman" pitchFamily="18" charset="0"/>
              </a:rPr>
              <a:t>Having the outlook, attitude and beliefs that empower and support you to be as creative as you can.</a:t>
            </a:r>
          </a:p>
          <a:p>
            <a:pPr>
              <a:buNone/>
            </a:pPr>
            <a:r>
              <a:rPr lang="en-US" sz="2400" b="1" dirty="0" smtClean="0">
                <a:latin typeface="Times New Roman" pitchFamily="18" charset="0"/>
                <a:cs typeface="Times New Roman" pitchFamily="18" charset="0"/>
              </a:rPr>
              <a:t>    </a:t>
            </a:r>
          </a:p>
          <a:p>
            <a:pPr>
              <a:buNone/>
            </a:pPr>
            <a:r>
              <a:rPr lang="en-US" sz="2400" b="1" dirty="0" smtClean="0">
                <a:latin typeface="Times New Roman" pitchFamily="18" charset="0"/>
                <a:cs typeface="Times New Roman" pitchFamily="18" charset="0"/>
              </a:rPr>
              <a:t>    The Characteristics of the Creativity Mindset include:</a:t>
            </a:r>
          </a:p>
          <a:p>
            <a:r>
              <a:rPr lang="en-US" sz="2400" dirty="0" smtClean="0">
                <a:latin typeface="Times New Roman" pitchFamily="18" charset="0"/>
                <a:cs typeface="Times New Roman" pitchFamily="18" charset="0"/>
              </a:rPr>
              <a:t>Believes in One’s Own Creativity</a:t>
            </a:r>
          </a:p>
          <a:p>
            <a:r>
              <a:rPr lang="en-US" sz="2400" dirty="0" smtClean="0">
                <a:latin typeface="Times New Roman" pitchFamily="18" charset="0"/>
                <a:cs typeface="Times New Roman" pitchFamily="18" charset="0"/>
              </a:rPr>
              <a:t>Embraces Curiosity</a:t>
            </a:r>
          </a:p>
          <a:p>
            <a:r>
              <a:rPr lang="en-US" sz="2400" dirty="0" smtClean="0">
                <a:latin typeface="Times New Roman" pitchFamily="18" charset="0"/>
                <a:cs typeface="Times New Roman" pitchFamily="18" charset="0"/>
              </a:rPr>
              <a:t>Suspends Judgment – Silences the Inner Critic</a:t>
            </a:r>
          </a:p>
          <a:p>
            <a:r>
              <a:rPr lang="en-US" sz="2400" dirty="0" smtClean="0">
                <a:latin typeface="Times New Roman" pitchFamily="18" charset="0"/>
                <a:cs typeface="Times New Roman" pitchFamily="18" charset="0"/>
              </a:rPr>
              <a:t>Tolerates Ambiguity</a:t>
            </a:r>
          </a:p>
          <a:p>
            <a:r>
              <a:rPr lang="en-US" sz="2400" dirty="0" smtClean="0">
                <a:latin typeface="Times New Roman" pitchFamily="18" charset="0"/>
                <a:cs typeface="Times New Roman" pitchFamily="18" charset="0"/>
              </a:rPr>
              <a:t>Persists Even When Confronted with Skepticism &amp; Rejection</a:t>
            </a:r>
          </a:p>
          <a:p>
            <a:r>
              <a:rPr lang="en-US" sz="2400" dirty="0" smtClean="0">
                <a:latin typeface="Times New Roman" pitchFamily="18" charset="0"/>
                <a:cs typeface="Times New Roman" pitchFamily="18" charset="0"/>
              </a:rPr>
              <a:t>Taps Into Childlike Imagination; a Child’s Sense of Wonder</a:t>
            </a:r>
          </a:p>
          <a:p>
            <a:endParaRPr lang="en-US" dirty="0"/>
          </a:p>
        </p:txBody>
      </p:sp>
      <p:sp>
        <p:nvSpPr>
          <p:cNvPr id="4" name="Slide Number Placeholder 3"/>
          <p:cNvSpPr>
            <a:spLocks noGrp="1"/>
          </p:cNvSpPr>
          <p:nvPr>
            <p:ph type="sldNum" sz="quarter" idx="12"/>
          </p:nvPr>
        </p:nvSpPr>
        <p:spPr/>
        <p:txBody>
          <a:bodyPr/>
          <a:lstStyle/>
          <a:p>
            <a:fld id="{7171E003-E08C-4C96-BE6D-682EDE082C67}" type="slidenum">
              <a:rPr lang="en-US" smtClean="0"/>
              <a:pPr/>
              <a:t>15</a:t>
            </a:fld>
            <a:endParaRPr lang="en-US"/>
          </a:p>
        </p:txBody>
      </p:sp>
      <p:pic>
        <p:nvPicPr>
          <p:cNvPr id="5" name="Picture 2"/>
          <p:cNvPicPr>
            <a:picLocks noChangeAspect="1" noChangeArrowheads="1"/>
          </p:cNvPicPr>
          <p:nvPr/>
        </p:nvPicPr>
        <p:blipFill>
          <a:blip r:embed="rId2"/>
          <a:srcRect/>
          <a:stretch>
            <a:fillRect/>
          </a:stretch>
        </p:blipFill>
        <p:spPr bwMode="auto">
          <a:xfrm>
            <a:off x="5638800" y="914400"/>
            <a:ext cx="3276600" cy="5791200"/>
          </a:xfrm>
          <a:prstGeom prst="rect">
            <a:avLst/>
          </a:prstGeom>
          <a:ln>
            <a:headEnd/>
            <a:tailEnd/>
          </a:ln>
        </p:spPr>
        <p:style>
          <a:lnRef idx="2">
            <a:schemeClr val="accent4"/>
          </a:lnRef>
          <a:fillRef idx="1">
            <a:schemeClr val="lt1"/>
          </a:fillRef>
          <a:effectRef idx="0">
            <a:schemeClr val="accent4"/>
          </a:effectRef>
          <a:fontRef idx="minor">
            <a:schemeClr val="dk1"/>
          </a:fontRef>
        </p:style>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533400"/>
            <a:ext cx="7010400" cy="5943600"/>
          </a:xfrm>
        </p:spPr>
        <p:style>
          <a:lnRef idx="2">
            <a:schemeClr val="accent4"/>
          </a:lnRef>
          <a:fillRef idx="1">
            <a:schemeClr val="lt1"/>
          </a:fillRef>
          <a:effectRef idx="0">
            <a:schemeClr val="accent4"/>
          </a:effectRef>
          <a:fontRef idx="minor">
            <a:schemeClr val="dk1"/>
          </a:fontRef>
        </p:style>
        <p:txBody>
          <a:bodyPr>
            <a:normAutofit/>
          </a:bodyPr>
          <a:lstStyle/>
          <a:p>
            <a:pPr>
              <a:buNone/>
            </a:pPr>
            <a:r>
              <a:rPr lang="en-US" sz="2800" b="1" dirty="0" smtClean="0">
                <a:latin typeface="Times New Roman" pitchFamily="18" charset="0"/>
                <a:cs typeface="Times New Roman" pitchFamily="18" charset="0"/>
              </a:rPr>
              <a:t>    Believes in One’s Own Creativity</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Central to a creativity mindset is the belief that one is and can be creative. </a:t>
            </a:r>
          </a:p>
          <a:p>
            <a:r>
              <a:rPr lang="en-US" sz="2800" dirty="0" smtClean="0">
                <a:latin typeface="Times New Roman" pitchFamily="18" charset="0"/>
                <a:cs typeface="Times New Roman" pitchFamily="18" charset="0"/>
              </a:rPr>
              <a:t>It becomes self-statements that revolve around, “I can be creative.”</a:t>
            </a:r>
          </a:p>
          <a:p>
            <a:r>
              <a:rPr lang="en-US" sz="2800" dirty="0" smtClean="0">
                <a:latin typeface="Times New Roman" pitchFamily="18" charset="0"/>
                <a:cs typeface="Times New Roman" pitchFamily="18" charset="0"/>
              </a:rPr>
              <a:t>You have to believe that your creativity has meaning. </a:t>
            </a:r>
          </a:p>
          <a:p>
            <a:r>
              <a:rPr lang="en-US" sz="2800" dirty="0" smtClean="0">
                <a:latin typeface="Times New Roman" pitchFamily="18" charset="0"/>
                <a:cs typeface="Times New Roman" pitchFamily="18" charset="0"/>
              </a:rPr>
              <a:t>You have to believe with all your heart that if you don’t express your creativity that you are not living up to your full potential, will never experience true happiness, or find the ultimate meaning of your existence. </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16</a:t>
            </a:fld>
            <a:endParaRPr lang="en-US"/>
          </a:p>
        </p:txBody>
      </p:sp>
      <p:pic>
        <p:nvPicPr>
          <p:cNvPr id="6" name="Picture 5" descr="graphics-students-784775.gif"/>
          <p:cNvPicPr>
            <a:picLocks noChangeAspect="1"/>
          </p:cNvPicPr>
          <p:nvPr/>
        </p:nvPicPr>
        <p:blipFill>
          <a:blip r:embed="rId2"/>
          <a:stretch>
            <a:fillRect/>
          </a:stretch>
        </p:blipFill>
        <p:spPr>
          <a:xfrm>
            <a:off x="228600" y="2667000"/>
            <a:ext cx="1562100" cy="142875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381000"/>
            <a:ext cx="7620000" cy="6172200"/>
          </a:xfrm>
        </p:spPr>
        <p:style>
          <a:lnRef idx="2">
            <a:schemeClr val="accent4"/>
          </a:lnRef>
          <a:fillRef idx="1">
            <a:schemeClr val="lt1"/>
          </a:fillRef>
          <a:effectRef idx="0">
            <a:schemeClr val="accent4"/>
          </a:effectRef>
          <a:fontRef idx="minor">
            <a:schemeClr val="dk1"/>
          </a:fontRef>
        </p:style>
        <p:txBody>
          <a:bodyPr>
            <a:normAutofit fontScale="92500" lnSpcReduction="20000"/>
          </a:bodyPr>
          <a:lstStyle/>
          <a:p>
            <a:pPr>
              <a:buNone/>
            </a:pPr>
            <a:r>
              <a:rPr lang="en-US" sz="2800" b="1" dirty="0" smtClean="0">
                <a:latin typeface="Times New Roman" pitchFamily="18" charset="0"/>
                <a:cs typeface="Times New Roman" pitchFamily="18" charset="0"/>
              </a:rPr>
              <a:t>    Embraces Curiosity</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Creative people want to know things–all kinds of things– just to know them. </a:t>
            </a:r>
          </a:p>
          <a:p>
            <a:r>
              <a:rPr lang="en-US" sz="2800" dirty="0" smtClean="0">
                <a:latin typeface="Times New Roman" pitchFamily="18" charset="0"/>
                <a:cs typeface="Times New Roman" pitchFamily="18" charset="0"/>
              </a:rPr>
              <a:t>Knowledge does not require a reason. The question, “Why do you want to know that?” seems strange to the creative person, who is likely to respond, “Because I don’t know the answer.” Knowledge is enjoyable and often useful in strange and unexpected ways. </a:t>
            </a:r>
          </a:p>
          <a:p>
            <a:pPr>
              <a:buNone/>
            </a:pPr>
            <a:r>
              <a:rPr lang="en-US" sz="2800" b="1" dirty="0" smtClean="0"/>
              <a:t>    </a:t>
            </a:r>
          </a:p>
          <a:p>
            <a:pPr>
              <a:buNone/>
            </a:pPr>
            <a:r>
              <a:rPr lang="en-US" sz="2800" b="1" dirty="0" smtClean="0">
                <a:latin typeface="Times New Roman" pitchFamily="18" charset="0"/>
                <a:cs typeface="Times New Roman" pitchFamily="18" charset="0"/>
              </a:rPr>
              <a:t>    Suspends Judgment – Silences the Inner Critic</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The ability to hold off on judging or critiquing an idea is important in the process of creativity. </a:t>
            </a:r>
          </a:p>
          <a:p>
            <a:r>
              <a:rPr lang="en-US" sz="2800" dirty="0" smtClean="0">
                <a:latin typeface="Times New Roman" pitchFamily="18" charset="0"/>
                <a:cs typeface="Times New Roman" pitchFamily="18" charset="0"/>
              </a:rPr>
              <a:t>Often great ideas start as crazy ones – if critique is applied too early the idea will be killed and never developed into something useful and useable. </a:t>
            </a:r>
          </a:p>
          <a:p>
            <a:endParaRPr lang="en-US" sz="2800" dirty="0" smtClean="0">
              <a:latin typeface="Times New Roman" pitchFamily="18" charset="0"/>
              <a:cs typeface="Times New Roman" pitchFamily="18" charset="0"/>
            </a:endParaRPr>
          </a:p>
          <a:p>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17</a:t>
            </a:fld>
            <a:endParaRPr lang="en-US"/>
          </a:p>
        </p:txBody>
      </p:sp>
      <p:pic>
        <p:nvPicPr>
          <p:cNvPr id="5" name="Picture 4" descr="animated-library-image-0005.gif"/>
          <p:cNvPicPr>
            <a:picLocks noChangeAspect="1"/>
          </p:cNvPicPr>
          <p:nvPr/>
        </p:nvPicPr>
        <p:blipFill>
          <a:blip r:embed="rId2"/>
          <a:stretch>
            <a:fillRect/>
          </a:stretch>
        </p:blipFill>
        <p:spPr>
          <a:xfrm>
            <a:off x="0" y="1905000"/>
            <a:ext cx="1304925" cy="123825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304800"/>
            <a:ext cx="7162800" cy="6400800"/>
          </a:xfrm>
        </p:spPr>
        <p:style>
          <a:lnRef idx="2">
            <a:schemeClr val="accent4"/>
          </a:lnRef>
          <a:fillRef idx="1">
            <a:schemeClr val="lt1"/>
          </a:fillRef>
          <a:effectRef idx="0">
            <a:schemeClr val="accent4"/>
          </a:effectRef>
          <a:fontRef idx="minor">
            <a:schemeClr val="dk1"/>
          </a:fontRef>
        </p:style>
        <p:txBody>
          <a:bodyPr>
            <a:normAutofit fontScale="92500" lnSpcReduction="20000"/>
          </a:bodyPr>
          <a:lstStyle/>
          <a:p>
            <a:pPr>
              <a:buNone/>
            </a:pPr>
            <a:r>
              <a:rPr lang="en-US" sz="2800" b="1" dirty="0" smtClean="0">
                <a:latin typeface="Times New Roman" pitchFamily="18" charset="0"/>
                <a:cs typeface="Times New Roman" pitchFamily="18" charset="0"/>
              </a:rPr>
              <a:t>    Tolerates Ambiguity</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Ambiguity tolerance may be… the “willingness to accept a state of affairs capable of alternate interpretations, or of alternate outcomes.” </a:t>
            </a:r>
          </a:p>
          <a:p>
            <a:r>
              <a:rPr lang="en-US" sz="2800" dirty="0" smtClean="0">
                <a:latin typeface="Times New Roman" pitchFamily="18" charset="0"/>
                <a:cs typeface="Times New Roman" pitchFamily="18" charset="0"/>
              </a:rPr>
              <a:t>With the toleration of ambiguity, creativity gives way to new ideas, stimulates the acceptance of others’ viewpoints, and thus raises tolerance, understanding and cooperation. </a:t>
            </a:r>
          </a:p>
          <a:p>
            <a:pPr>
              <a:buNone/>
            </a:pPr>
            <a:r>
              <a:rPr lang="en-US" sz="2800" b="1" dirty="0" smtClean="0">
                <a:latin typeface="Times New Roman" pitchFamily="18" charset="0"/>
                <a:cs typeface="Times New Roman" pitchFamily="18" charset="0"/>
              </a:rPr>
              <a:t>    Persists Even When Confronted with Skepticism &amp; Rejection</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Creative people who actually see their ideas come to fruition have the ability to stick with their ideas and see them through – even when the going gets tough. </a:t>
            </a:r>
          </a:p>
          <a:p>
            <a:r>
              <a:rPr lang="en-US" sz="2800" dirty="0" smtClean="0">
                <a:latin typeface="Times New Roman" pitchFamily="18" charset="0"/>
                <a:cs typeface="Times New Roman" pitchFamily="18" charset="0"/>
              </a:rPr>
              <a:t>This is what sets apart the great from the good in this whole sphere. Stick-ability is key. </a:t>
            </a:r>
          </a:p>
          <a:p>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18</a:t>
            </a:fld>
            <a:endParaRPr lang="en-US"/>
          </a:p>
        </p:txBody>
      </p:sp>
      <p:pic>
        <p:nvPicPr>
          <p:cNvPr id="5" name="Picture 4" descr="animated-woman-image-0156.gif"/>
          <p:cNvPicPr>
            <a:picLocks noChangeAspect="1"/>
          </p:cNvPicPr>
          <p:nvPr/>
        </p:nvPicPr>
        <p:blipFill>
          <a:blip r:embed="rId2"/>
          <a:stretch>
            <a:fillRect/>
          </a:stretch>
        </p:blipFill>
        <p:spPr>
          <a:xfrm>
            <a:off x="228600" y="2209800"/>
            <a:ext cx="1447800" cy="31242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0" y="609600"/>
            <a:ext cx="6248400" cy="5516563"/>
          </a:xfrm>
        </p:spPr>
        <p:style>
          <a:lnRef idx="2">
            <a:schemeClr val="accent4"/>
          </a:lnRef>
          <a:fillRef idx="1">
            <a:schemeClr val="lt1"/>
          </a:fillRef>
          <a:effectRef idx="0">
            <a:schemeClr val="accent4"/>
          </a:effectRef>
          <a:fontRef idx="minor">
            <a:schemeClr val="dk1"/>
          </a:fontRef>
        </p:style>
        <p:txBody>
          <a:bodyPr/>
          <a:lstStyle/>
          <a:p>
            <a:pPr>
              <a:buNone/>
            </a:pPr>
            <a:r>
              <a:rPr lang="en-US" b="1" dirty="0" smtClean="0"/>
              <a:t>   </a:t>
            </a:r>
            <a:r>
              <a:rPr lang="en-US" sz="2800" b="1" dirty="0" smtClean="0">
                <a:latin typeface="Times New Roman" pitchFamily="18" charset="0"/>
                <a:cs typeface="Times New Roman" pitchFamily="18" charset="0"/>
              </a:rPr>
              <a:t>Taps Into Childlike Imagination; a Child’s Sense of Wonder</a:t>
            </a:r>
            <a:endParaRPr lang="en-US" sz="2800"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When children play, they often do so in very original ways. </a:t>
            </a:r>
          </a:p>
          <a:p>
            <a:r>
              <a:rPr lang="en-US" sz="2800" dirty="0" smtClean="0">
                <a:latin typeface="Times New Roman" pitchFamily="18" charset="0"/>
                <a:cs typeface="Times New Roman" pitchFamily="18" charset="0"/>
              </a:rPr>
              <a:t>However, with the responsibilities of  adulthood, this playful curiosity is sometimes lost and conventional responses often result. </a:t>
            </a:r>
          </a:p>
          <a:p>
            <a:r>
              <a:rPr lang="en-US" sz="2800" dirty="0" smtClean="0">
                <a:latin typeface="Times New Roman" pitchFamily="18" charset="0"/>
                <a:cs typeface="Times New Roman" pitchFamily="18" charset="0"/>
              </a:rPr>
              <a:t> Individuals imagining themselves as children subsequently produced more original responses.</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pPr algn="ctr"/>
            <a:r>
              <a:rPr lang="en-US" dirty="0" smtClean="0">
                <a:latin typeface="Times New Roman" pitchFamily="18" charset="0"/>
                <a:cs typeface="Times New Roman" pitchFamily="18" charset="0"/>
              </a:rPr>
              <a:t>Contents</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295400" y="990600"/>
            <a:ext cx="7391400" cy="5715000"/>
          </a:xfrm>
        </p:spPr>
        <p:style>
          <a:lnRef idx="2">
            <a:schemeClr val="accent5"/>
          </a:lnRef>
          <a:fillRef idx="1">
            <a:schemeClr val="lt1"/>
          </a:fillRef>
          <a:effectRef idx="0">
            <a:schemeClr val="accent5"/>
          </a:effectRef>
          <a:fontRef idx="minor">
            <a:schemeClr val="dk1"/>
          </a:fontRef>
        </p:style>
        <p:txBody>
          <a:bodyPr>
            <a:normAutofit fontScale="25000" lnSpcReduction="20000"/>
          </a:bodyPr>
          <a:lstStyle/>
          <a:p>
            <a:r>
              <a:rPr lang="en-US" sz="8600" dirty="0" smtClean="0">
                <a:latin typeface="Times New Roman" pitchFamily="18" charset="0"/>
                <a:cs typeface="Times New Roman" pitchFamily="18" charset="0"/>
              </a:rPr>
              <a:t>Types of creative thinking</a:t>
            </a:r>
          </a:p>
          <a:p>
            <a:r>
              <a:rPr lang="en-US" sz="8600" dirty="0" smtClean="0">
                <a:latin typeface="Times New Roman" pitchFamily="18" charset="0"/>
                <a:cs typeface="Times New Roman" pitchFamily="18" charset="0"/>
              </a:rPr>
              <a:t>Creative idea process</a:t>
            </a:r>
          </a:p>
          <a:p>
            <a:r>
              <a:rPr lang="en-US" sz="8600" dirty="0" smtClean="0">
                <a:latin typeface="Times New Roman" pitchFamily="18" charset="0"/>
                <a:cs typeface="Times New Roman" pitchFamily="18" charset="0"/>
              </a:rPr>
              <a:t>Components of creativity</a:t>
            </a:r>
          </a:p>
          <a:p>
            <a:r>
              <a:rPr lang="en-US" sz="8600" dirty="0" smtClean="0">
                <a:latin typeface="Times New Roman" pitchFamily="18" charset="0"/>
                <a:cs typeface="Times New Roman" pitchFamily="18" charset="0"/>
              </a:rPr>
              <a:t>Characteristics of a creative mindset</a:t>
            </a:r>
          </a:p>
          <a:p>
            <a:r>
              <a:rPr lang="en-US" sz="8600" dirty="0" smtClean="0">
                <a:latin typeface="Times New Roman" pitchFamily="18" charset="0"/>
                <a:cs typeface="Times New Roman" pitchFamily="18" charset="0"/>
              </a:rPr>
              <a:t>New product ideas</a:t>
            </a:r>
          </a:p>
          <a:p>
            <a:r>
              <a:rPr lang="en-US" sz="8600" dirty="0" smtClean="0">
                <a:latin typeface="Times New Roman" pitchFamily="18" charset="0"/>
                <a:cs typeface="Times New Roman" pitchFamily="18" charset="0"/>
              </a:rPr>
              <a:t>Idea generation methods</a:t>
            </a:r>
          </a:p>
          <a:p>
            <a:r>
              <a:rPr lang="en-US" sz="8600" dirty="0" smtClean="0">
                <a:latin typeface="Times New Roman" pitchFamily="18" charset="0"/>
                <a:cs typeface="Times New Roman" pitchFamily="18" charset="0"/>
              </a:rPr>
              <a:t>Principles of idea generation</a:t>
            </a:r>
          </a:p>
          <a:p>
            <a:r>
              <a:rPr lang="en-US" sz="8600" dirty="0" smtClean="0">
                <a:latin typeface="Times New Roman" pitchFamily="18" charset="0"/>
                <a:cs typeface="Times New Roman" pitchFamily="18" charset="0"/>
              </a:rPr>
              <a:t>Difference between idea generation and brainstorming</a:t>
            </a:r>
          </a:p>
          <a:p>
            <a:r>
              <a:rPr lang="en-US" sz="8600" dirty="0" smtClean="0">
                <a:latin typeface="Times New Roman" pitchFamily="18" charset="0"/>
                <a:cs typeface="Times New Roman" pitchFamily="18" charset="0"/>
              </a:rPr>
              <a:t>Killing the ideas through stage gate models</a:t>
            </a:r>
          </a:p>
          <a:p>
            <a:r>
              <a:rPr lang="en-US" sz="8600" dirty="0" smtClean="0">
                <a:latin typeface="Times New Roman" pitchFamily="18" charset="0"/>
                <a:cs typeface="Times New Roman" pitchFamily="18" charset="0"/>
              </a:rPr>
              <a:t>Process of reverse thinking </a:t>
            </a:r>
          </a:p>
          <a:p>
            <a:r>
              <a:rPr lang="en-US" sz="8600" dirty="0" smtClean="0">
                <a:latin typeface="Times New Roman" pitchFamily="18" charset="0"/>
                <a:cs typeface="Times New Roman" pitchFamily="18" charset="0"/>
              </a:rPr>
              <a:t>Intellectual property rights</a:t>
            </a:r>
          </a:p>
          <a:p>
            <a:r>
              <a:rPr lang="en-US" sz="8600" dirty="0" smtClean="0">
                <a:latin typeface="Times New Roman" pitchFamily="18" charset="0"/>
                <a:cs typeface="Times New Roman" pitchFamily="18" charset="0"/>
              </a:rPr>
              <a:t>Importance of IPR</a:t>
            </a:r>
          </a:p>
          <a:p>
            <a:r>
              <a:rPr lang="en-US" sz="8600" dirty="0" smtClean="0">
                <a:latin typeface="Times New Roman" pitchFamily="18" charset="0"/>
                <a:cs typeface="Times New Roman" pitchFamily="18" charset="0"/>
              </a:rPr>
              <a:t>Role of </a:t>
            </a:r>
            <a:r>
              <a:rPr lang="en-US" sz="8600" dirty="0" smtClean="0">
                <a:latin typeface="Times New Roman" pitchFamily="18" charset="0"/>
                <a:cs typeface="Times New Roman" pitchFamily="18" charset="0"/>
              </a:rPr>
              <a:t>WIPO</a:t>
            </a:r>
          </a:p>
          <a:p>
            <a:r>
              <a:rPr lang="en-US" sz="8800" dirty="0">
                <a:latin typeface="Times New Roman" pitchFamily="18" charset="0"/>
                <a:cs typeface="Times New Roman" pitchFamily="18" charset="0"/>
              </a:rPr>
              <a:t>Case Studies on Patents and Infringement of Rights.</a:t>
            </a:r>
          </a:p>
          <a:p>
            <a:endParaRPr lang="en-US" sz="8600" dirty="0" smtClean="0">
              <a:latin typeface="Times New Roman" pitchFamily="18" charset="0"/>
              <a:cs typeface="Times New Roman" pitchFamily="18" charset="0"/>
            </a:endParaRPr>
          </a:p>
          <a:p>
            <a:endParaRPr lang="en-US" sz="4400" dirty="0" smtClean="0">
              <a:latin typeface="Times New Roman" pitchFamily="18" charset="0"/>
              <a:cs typeface="Times New Roman" pitchFamily="18" charset="0"/>
            </a:endParaRPr>
          </a:p>
          <a:p>
            <a:pPr>
              <a:buNone/>
            </a:pPr>
            <a:r>
              <a:rPr lang="en-US" sz="4400" dirty="0" smtClean="0">
                <a:latin typeface="Times New Roman" pitchFamily="18" charset="0"/>
                <a:cs typeface="Times New Roman" pitchFamily="18" charset="0"/>
              </a:rPr>
              <a:t> s</a:t>
            </a:r>
            <a:endParaRPr lang="en-US" sz="4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6683765" cy="595090"/>
          </a:xfrm>
        </p:spPr>
        <p:txBody>
          <a:bodyPr>
            <a:normAutofit/>
          </a:bodyPr>
          <a:lstStyle/>
          <a:p>
            <a:pPr algn="ctr"/>
            <a:r>
              <a:rPr lang="en-US" sz="3200" b="1" dirty="0" smtClean="0">
                <a:latin typeface="Times New Roman" pitchFamily="18" charset="0"/>
                <a:cs typeface="Times New Roman" pitchFamily="18" charset="0"/>
              </a:rPr>
              <a:t>New Product Ideas</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941908" y="1066800"/>
            <a:ext cx="7049691" cy="5486400"/>
          </a:xfrm>
        </p:spPr>
        <p:style>
          <a:lnRef idx="2">
            <a:schemeClr val="accent4"/>
          </a:lnRef>
          <a:fillRef idx="1">
            <a:schemeClr val="lt1"/>
          </a:fillRef>
          <a:effectRef idx="0">
            <a:schemeClr val="accent4"/>
          </a:effectRef>
          <a:fontRef idx="minor">
            <a:schemeClr val="dk1"/>
          </a:fontRef>
        </p:style>
        <p:txBody>
          <a:bodyPr>
            <a:normAutofit/>
          </a:bodyPr>
          <a:lstStyle/>
          <a:p>
            <a:pPr>
              <a:buNone/>
            </a:pPr>
            <a:r>
              <a:rPr lang="en-US"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Generating and screening ideas for new products</a:t>
            </a:r>
          </a:p>
          <a:p>
            <a:r>
              <a:rPr lang="en-US" sz="2400" dirty="0" smtClean="0">
                <a:latin typeface="Times New Roman" pitchFamily="18" charset="0"/>
                <a:cs typeface="Times New Roman" pitchFamily="18" charset="0"/>
              </a:rPr>
              <a:t>Successful new product development (NPD) starts with identifying good product ideas and using reliable criteria to decide which ideas to pursue.</a:t>
            </a:r>
          </a:p>
          <a:p>
            <a:pPr>
              <a:buNone/>
            </a:pPr>
            <a:r>
              <a:rPr lang="en-US" sz="2400" b="1" dirty="0" smtClean="0">
                <a:latin typeface="Times New Roman" pitchFamily="18" charset="0"/>
                <a:cs typeface="Times New Roman" pitchFamily="18" charset="0"/>
              </a:rPr>
              <a:t>   </a:t>
            </a:r>
          </a:p>
          <a:p>
            <a:pPr>
              <a:buNone/>
            </a:pPr>
            <a:r>
              <a:rPr lang="en-US" sz="2400" b="1" dirty="0" smtClean="0">
                <a:latin typeface="Times New Roman" pitchFamily="18" charset="0"/>
                <a:cs typeface="Times New Roman" pitchFamily="18" charset="0"/>
              </a:rPr>
              <a:t>	Idea generation</a:t>
            </a:r>
          </a:p>
          <a:p>
            <a:r>
              <a:rPr lang="en-US" sz="2400" dirty="0" smtClean="0">
                <a:latin typeface="Times New Roman" pitchFamily="18" charset="0"/>
                <a:cs typeface="Times New Roman" pitchFamily="18" charset="0"/>
              </a:rPr>
              <a:t>Write a customer needs list based on the information you gather from the sources identified below. You should try to identify existing weaknesses in your products, gaps in your product range and areas for product improvement.</a:t>
            </a:r>
          </a:p>
          <a:p>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304800"/>
            <a:ext cx="7239000" cy="5821363"/>
          </a:xfrm>
        </p:spPr>
        <p:style>
          <a:lnRef idx="2">
            <a:schemeClr val="accent4"/>
          </a:lnRef>
          <a:fillRef idx="1">
            <a:schemeClr val="lt1"/>
          </a:fillRef>
          <a:effectRef idx="0">
            <a:schemeClr val="accent4"/>
          </a:effectRef>
          <a:fontRef idx="minor">
            <a:schemeClr val="dk1"/>
          </a:fontRef>
        </p:style>
        <p:txBody>
          <a:bodyPr>
            <a:noAutofit/>
          </a:bodyPr>
          <a:lstStyle/>
          <a:p>
            <a:pPr>
              <a:buNone/>
            </a:pPr>
            <a:r>
              <a:rPr lang="en-US" sz="2800" b="1" dirty="0" smtClean="0">
                <a:latin typeface="Times New Roman" pitchFamily="18" charset="0"/>
                <a:cs typeface="Times New Roman" pitchFamily="18" charset="0"/>
              </a:rPr>
              <a:t>	Use your research and development (R&amp;D) processes</a:t>
            </a:r>
          </a:p>
          <a:p>
            <a:r>
              <a:rPr lang="en-US" sz="2800" dirty="0" smtClean="0">
                <a:latin typeface="Times New Roman" pitchFamily="18" charset="0"/>
                <a:cs typeface="Times New Roman" pitchFamily="18" charset="0"/>
              </a:rPr>
              <a:t>Use your business's existing R&amp;D processes. Identify modifications you could make to existing products, or adaptations for new products, consistent with feedback from your market and customers.</a:t>
            </a:r>
          </a:p>
          <a:p>
            <a:endParaRPr lang="en-US" sz="2800" dirty="0" smtClean="0">
              <a:latin typeface="Times New Roman" pitchFamily="18" charset="0"/>
              <a:cs typeface="Times New Roman" pitchFamily="18" charset="0"/>
            </a:endParaRPr>
          </a:p>
          <a:p>
            <a:pPr>
              <a:buNone/>
            </a:pPr>
            <a:r>
              <a:rPr lang="en-US" sz="2800" b="1" dirty="0" smtClean="0">
                <a:latin typeface="Times New Roman" pitchFamily="18" charset="0"/>
                <a:cs typeface="Times New Roman" pitchFamily="18" charset="0"/>
              </a:rPr>
              <a:t>	Review your quality assurance (QA) processes</a:t>
            </a:r>
          </a:p>
          <a:p>
            <a:r>
              <a:rPr lang="en-US" sz="2800" dirty="0" smtClean="0">
                <a:latin typeface="Times New Roman" pitchFamily="18" charset="0"/>
                <a:cs typeface="Times New Roman" pitchFamily="18" charset="0"/>
              </a:rPr>
              <a:t>Note any issues in your products and identify potential ideas for addressing gaps in quality.</a:t>
            </a:r>
          </a:p>
          <a:p>
            <a:endParaRPr lang="en-US" sz="2800" dirty="0" smtClean="0">
              <a:latin typeface="Times New Roman" pitchFamily="18" charset="0"/>
              <a:cs typeface="Times New Roman" pitchFamily="18" charset="0"/>
            </a:endParaRPr>
          </a:p>
          <a:p>
            <a:pPr>
              <a:buNone/>
            </a:pPr>
            <a:r>
              <a:rPr lang="en-US" sz="2800" b="1" dirty="0" smtClean="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228600"/>
            <a:ext cx="7086600" cy="6477000"/>
          </a:xfrm>
        </p:spPr>
        <p:style>
          <a:lnRef idx="2">
            <a:schemeClr val="accent4"/>
          </a:lnRef>
          <a:fillRef idx="1">
            <a:schemeClr val="lt1"/>
          </a:fillRef>
          <a:effectRef idx="0">
            <a:schemeClr val="accent4"/>
          </a:effectRef>
          <a:fontRef idx="minor">
            <a:schemeClr val="dk1"/>
          </a:fontRef>
        </p:style>
        <p:txBody>
          <a:bodyPr>
            <a:noAutofit/>
          </a:bodyPr>
          <a:lstStyle/>
          <a:p>
            <a:pPr>
              <a:buNone/>
            </a:pPr>
            <a:r>
              <a:rPr lang="en-US" sz="2800"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Review your customer complaint records</a:t>
            </a:r>
          </a:p>
          <a:p>
            <a:r>
              <a:rPr lang="en-US" sz="2400" dirty="0" smtClean="0">
                <a:latin typeface="Times New Roman" pitchFamily="18" charset="0"/>
                <a:cs typeface="Times New Roman" pitchFamily="18" charset="0"/>
              </a:rPr>
              <a:t>Identify common weaknesses in our existing product range, and look for areas where improvement is most needed. </a:t>
            </a:r>
          </a:p>
          <a:p>
            <a:pPr>
              <a:buNone/>
            </a:pPr>
            <a:r>
              <a:rPr lang="en-US" sz="2400" b="1" dirty="0" smtClean="0">
                <a:latin typeface="Times New Roman" pitchFamily="18" charset="0"/>
                <a:cs typeface="Times New Roman" pitchFamily="18" charset="0"/>
              </a:rPr>
              <a:t>	</a:t>
            </a:r>
          </a:p>
          <a:p>
            <a:pPr>
              <a:buNone/>
            </a:pPr>
            <a:r>
              <a:rPr lang="en-US" sz="2400" b="1" dirty="0" smtClean="0">
                <a:latin typeface="Times New Roman" pitchFamily="18" charset="0"/>
                <a:cs typeface="Times New Roman" pitchFamily="18" charset="0"/>
              </a:rPr>
              <a:t>	Review your research</a:t>
            </a:r>
          </a:p>
          <a:p>
            <a:r>
              <a:rPr lang="en-US" sz="2400" dirty="0" smtClean="0">
                <a:latin typeface="Times New Roman" pitchFamily="18" charset="0"/>
                <a:cs typeface="Times New Roman" pitchFamily="18" charset="0"/>
              </a:rPr>
              <a:t>Review our customer research and market research, and plan further market and customer surveys if you identify research gaps. </a:t>
            </a:r>
          </a:p>
          <a:p>
            <a:r>
              <a:rPr lang="en-US" sz="2400" dirty="0" smtClean="0">
                <a:latin typeface="Times New Roman" pitchFamily="18" charset="0"/>
                <a:cs typeface="Times New Roman" pitchFamily="18" charset="0"/>
              </a:rPr>
              <a:t>What are our customers telling us  they're looking for?</a:t>
            </a:r>
          </a:p>
          <a:p>
            <a:r>
              <a:rPr lang="en-US" sz="2400" dirty="0" smtClean="0">
                <a:latin typeface="Times New Roman" pitchFamily="18" charset="0"/>
                <a:cs typeface="Times New Roman" pitchFamily="18" charset="0"/>
              </a:rPr>
              <a:t> What do they find frustrating or limiting about our products? How do they use our products most?</a:t>
            </a:r>
          </a:p>
        </p:txBody>
      </p:sp>
      <p:sp>
        <p:nvSpPr>
          <p:cNvPr id="4" name="Slide Number Placeholder 3"/>
          <p:cNvSpPr>
            <a:spLocks noGrp="1"/>
          </p:cNvSpPr>
          <p:nvPr>
            <p:ph type="sldNum" sz="quarter" idx="12"/>
          </p:nvPr>
        </p:nvSpPr>
        <p:spPr/>
        <p:txBody>
          <a:bodyPr/>
          <a:lstStyle/>
          <a:p>
            <a:fld id="{7171E003-E08C-4C96-BE6D-682EDE082C67}"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381000"/>
            <a:ext cx="7162800" cy="6019800"/>
          </a:xfrm>
        </p:spPr>
        <p:style>
          <a:lnRef idx="2">
            <a:schemeClr val="accent4"/>
          </a:lnRef>
          <a:fillRef idx="1">
            <a:schemeClr val="lt1"/>
          </a:fillRef>
          <a:effectRef idx="0">
            <a:schemeClr val="accent4"/>
          </a:effectRef>
          <a:fontRef idx="minor">
            <a:schemeClr val="dk1"/>
          </a:fontRef>
        </p:style>
        <p:txBody>
          <a:bodyPr>
            <a:normAutofit lnSpcReduction="10000"/>
          </a:bodyPr>
          <a:lstStyle/>
          <a:p>
            <a:pPr>
              <a:buNone/>
            </a:pPr>
            <a:r>
              <a:rPr lang="en-US"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Talk to your suppliers and other business partners</a:t>
            </a:r>
          </a:p>
          <a:p>
            <a:r>
              <a:rPr lang="en-US" sz="2400" dirty="0" smtClean="0">
                <a:latin typeface="Times New Roman" pitchFamily="18" charset="0"/>
                <a:cs typeface="Times New Roman" pitchFamily="18" charset="0"/>
              </a:rPr>
              <a:t>Talk to manufacturers, retailers and sales reps to capture their knowledge of our products and thoughts for improving them.</a:t>
            </a:r>
          </a:p>
          <a:p>
            <a:endParaRPr lang="en-US" sz="2400"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	Research and understand your competition</a:t>
            </a:r>
          </a:p>
          <a:p>
            <a:r>
              <a:rPr lang="en-US" sz="2400" dirty="0" smtClean="0">
                <a:latin typeface="Times New Roman" pitchFamily="18" charset="0"/>
                <a:cs typeface="Times New Roman" pitchFamily="18" charset="0"/>
              </a:rPr>
              <a:t>Try to understand our competition. Review our competitors' product range and consider how the market is responding to them. Do any of their products seem to be meeting needs that ours aren't?</a:t>
            </a:r>
          </a:p>
          <a:p>
            <a:pPr>
              <a:buNone/>
            </a:pPr>
            <a:endParaRPr lang="en-US" sz="2400" dirty="0" smtClean="0">
              <a:latin typeface="Times New Roman" pitchFamily="18" charset="0"/>
              <a:cs typeface="Times New Roman" pitchFamily="18" charset="0"/>
            </a:endParaRPr>
          </a:p>
          <a:p>
            <a:pPr>
              <a:buNone/>
            </a:pPr>
            <a:r>
              <a:rPr lang="en-US" sz="2400" b="1" dirty="0" smtClean="0">
                <a:latin typeface="Times New Roman" pitchFamily="18" charset="0"/>
                <a:cs typeface="Times New Roman" pitchFamily="18" charset="0"/>
              </a:rPr>
              <a:t>	Study catalogues and product information</a:t>
            </a:r>
          </a:p>
          <a:p>
            <a:r>
              <a:rPr lang="en-US" sz="2400" dirty="0" smtClean="0">
                <a:latin typeface="Times New Roman" pitchFamily="18" charset="0"/>
                <a:cs typeface="Times New Roman" pitchFamily="18" charset="0"/>
              </a:rPr>
              <a:t>Make sure we have a comprehensive understanding of existing products available in the market.</a:t>
            </a:r>
          </a:p>
          <a:p>
            <a:endParaRPr lang="en-US" sz="2400" dirty="0" smtClean="0">
              <a:latin typeface="Times New Roman" pitchFamily="18" charset="0"/>
              <a:cs typeface="Times New Roman" pitchFamily="18" charset="0"/>
            </a:endParaRPr>
          </a:p>
          <a:p>
            <a:endParaRPr lang="en-US" sz="2400" dirty="0" smtClean="0"/>
          </a:p>
          <a:p>
            <a:endParaRPr lang="en-US" dirty="0"/>
          </a:p>
        </p:txBody>
      </p:sp>
      <p:sp>
        <p:nvSpPr>
          <p:cNvPr id="4" name="Slide Number Placeholder 3"/>
          <p:cNvSpPr>
            <a:spLocks noGrp="1"/>
          </p:cNvSpPr>
          <p:nvPr>
            <p:ph type="sldNum" sz="quarter" idx="12"/>
          </p:nvPr>
        </p:nvSpPr>
        <p:spPr/>
        <p:txBody>
          <a:bodyPr/>
          <a:lstStyle/>
          <a:p>
            <a:fld id="{7171E003-E08C-4C96-BE6D-682EDE082C67}" type="slidenum">
              <a:rPr lang="en-US" smtClean="0"/>
              <a:pPr/>
              <a:t>23</a:t>
            </a:fld>
            <a:endParaRPr lang="en-US"/>
          </a:p>
        </p:txBody>
      </p:sp>
      <p:pic>
        <p:nvPicPr>
          <p:cNvPr id="5" name="Picture 4" descr="anigif_enhanced-21933-1408027929-1.gif"/>
          <p:cNvPicPr>
            <a:picLocks noChangeAspect="1"/>
          </p:cNvPicPr>
          <p:nvPr/>
        </p:nvPicPr>
        <p:blipFill>
          <a:blip r:embed="rId2"/>
          <a:stretch>
            <a:fillRect/>
          </a:stretch>
        </p:blipFill>
        <p:spPr>
          <a:xfrm>
            <a:off x="381000" y="1219200"/>
            <a:ext cx="1371600" cy="4876801"/>
          </a:xfrm>
          <a:prstGeom prst="rect">
            <a:avLst/>
          </a:prstGeom>
        </p:spPr>
        <p:style>
          <a:lnRef idx="2">
            <a:schemeClr val="accent4"/>
          </a:lnRef>
          <a:fillRef idx="1">
            <a:schemeClr val="lt1"/>
          </a:fillRef>
          <a:effectRef idx="0">
            <a:schemeClr val="accent4"/>
          </a:effectRef>
          <a:fontRef idx="minor">
            <a:schemeClr val="dk1"/>
          </a:fontRef>
        </p:style>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228600"/>
            <a:ext cx="7772400" cy="6400800"/>
          </a:xfrm>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p>
            <a:pPr>
              <a:buNone/>
            </a:pPr>
            <a:r>
              <a:rPr lang="en-US" b="1" dirty="0" smtClean="0"/>
              <a:t>	</a:t>
            </a:r>
            <a:r>
              <a:rPr lang="en-US" sz="11200" b="1" dirty="0" smtClean="0">
                <a:latin typeface="Times New Roman" pitchFamily="18" charset="0"/>
                <a:cs typeface="Times New Roman" pitchFamily="18" charset="0"/>
              </a:rPr>
              <a:t>Idea Screening</a:t>
            </a:r>
          </a:p>
          <a:p>
            <a:r>
              <a:rPr lang="en-US" sz="11200" dirty="0" smtClean="0">
                <a:latin typeface="Times New Roman" pitchFamily="18" charset="0"/>
                <a:cs typeface="Times New Roman" pitchFamily="18" charset="0"/>
              </a:rPr>
              <a:t>With our list of potential new product ideas, you now need to decide which ideas to pursue and which to discard. </a:t>
            </a:r>
          </a:p>
          <a:p>
            <a:r>
              <a:rPr lang="en-US" sz="11200" dirty="0" smtClean="0">
                <a:latin typeface="Times New Roman" pitchFamily="18" charset="0"/>
                <a:cs typeface="Times New Roman" pitchFamily="18" charset="0"/>
              </a:rPr>
              <a:t>Consider your competition, your existing products, their shortcomings, and the needs of your market.</a:t>
            </a:r>
          </a:p>
          <a:p>
            <a:r>
              <a:rPr lang="en-US" sz="11200" dirty="0" smtClean="0">
                <a:latin typeface="Times New Roman" pitchFamily="18" charset="0"/>
                <a:cs typeface="Times New Roman" pitchFamily="18" charset="0"/>
              </a:rPr>
              <a:t> Draw on the customer needs list you have developed, and the areas for product improvement you have identified.</a:t>
            </a:r>
          </a:p>
          <a:p>
            <a:r>
              <a:rPr lang="en-US" sz="11200" dirty="0" smtClean="0">
                <a:latin typeface="Times New Roman" pitchFamily="18" charset="0"/>
                <a:cs typeface="Times New Roman" pitchFamily="18" charset="0"/>
              </a:rPr>
              <a:t>Develop a set of criteria to evaluate your ideas against. Your criteria might include:</a:t>
            </a:r>
          </a:p>
          <a:p>
            <a:r>
              <a:rPr lang="en-US" sz="11200" dirty="0" smtClean="0">
                <a:latin typeface="Times New Roman" pitchFamily="18" charset="0"/>
                <a:cs typeface="Times New Roman" pitchFamily="18" charset="0"/>
              </a:rPr>
              <a:t>Most prominently identified customer needs.</a:t>
            </a:r>
          </a:p>
          <a:p>
            <a:r>
              <a:rPr lang="en-US" sz="11200" dirty="0" smtClean="0">
                <a:latin typeface="Times New Roman" pitchFamily="18" charset="0"/>
                <a:cs typeface="Times New Roman" pitchFamily="18" charset="0"/>
              </a:rPr>
              <a:t>Product improvements most needed the benefits to our target market the technical feasibility of the idea.</a:t>
            </a:r>
          </a:p>
        </p:txBody>
      </p:sp>
      <p:sp>
        <p:nvSpPr>
          <p:cNvPr id="4" name="Slide Number Placeholder 3"/>
          <p:cNvSpPr>
            <a:spLocks noGrp="1"/>
          </p:cNvSpPr>
          <p:nvPr>
            <p:ph type="sldNum" sz="quarter" idx="12"/>
          </p:nvPr>
        </p:nvSpPr>
        <p:spPr/>
        <p:txBody>
          <a:bodyPr/>
          <a:lstStyle/>
          <a:p>
            <a:fld id="{7171E003-E08C-4C96-BE6D-682EDE082C67}"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81000"/>
            <a:ext cx="7315200" cy="6096000"/>
          </a:xfrm>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p>
            <a:r>
              <a:rPr lang="en-US" sz="9600" dirty="0" smtClean="0">
                <a:latin typeface="Times New Roman" pitchFamily="18" charset="0"/>
                <a:cs typeface="Times New Roman" pitchFamily="18" charset="0"/>
              </a:rPr>
              <a:t>The level and scope of research and development required</a:t>
            </a:r>
          </a:p>
          <a:p>
            <a:r>
              <a:rPr lang="en-US" sz="9600" dirty="0" smtClean="0">
                <a:latin typeface="Times New Roman" pitchFamily="18" charset="0"/>
                <a:cs typeface="Times New Roman" pitchFamily="18" charset="0"/>
              </a:rPr>
              <a:t>The profitability of the idea. What is its potential appeal to the market? How would you price it? What are the costs in bringing it to market - overall and per unit?</a:t>
            </a:r>
          </a:p>
          <a:p>
            <a:r>
              <a:rPr lang="en-US" sz="9600" dirty="0" smtClean="0">
                <a:latin typeface="Times New Roman" pitchFamily="18" charset="0"/>
                <a:cs typeface="Times New Roman" pitchFamily="18" charset="0"/>
              </a:rPr>
              <a:t>Where the product fits in the market. Is there a gap? How close is it to competitor products?</a:t>
            </a:r>
          </a:p>
          <a:p>
            <a:r>
              <a:rPr lang="en-US" sz="9600" dirty="0" smtClean="0">
                <a:latin typeface="Times New Roman" pitchFamily="18" charset="0"/>
                <a:cs typeface="Times New Roman" pitchFamily="18" charset="0"/>
              </a:rPr>
              <a:t>The resources it will require in development</a:t>
            </a:r>
          </a:p>
          <a:p>
            <a:r>
              <a:rPr lang="en-US" sz="9600" dirty="0" smtClean="0">
                <a:latin typeface="Times New Roman" pitchFamily="18" charset="0"/>
                <a:cs typeface="Times New Roman" pitchFamily="18" charset="0"/>
              </a:rPr>
              <a:t>The marketing potential of the idea</a:t>
            </a:r>
          </a:p>
          <a:p>
            <a:r>
              <a:rPr lang="en-US" sz="9600" dirty="0" smtClean="0">
                <a:latin typeface="Times New Roman" pitchFamily="18" charset="0"/>
                <a:cs typeface="Times New Roman" pitchFamily="18" charset="0"/>
              </a:rPr>
              <a:t>The fit with your business profile and business objectives.</a:t>
            </a:r>
          </a:p>
          <a:p>
            <a:endParaRPr lang="en-US" sz="9600" dirty="0" smtClean="0">
              <a:latin typeface="Times New Roman" pitchFamily="18" charset="0"/>
              <a:cs typeface="Times New Roman" pitchFamily="18" charset="0"/>
            </a:endParaRPr>
          </a:p>
          <a:p>
            <a:r>
              <a:rPr lang="en-US" sz="9600" b="1" dirty="0" smtClean="0">
                <a:latin typeface="Times New Roman" pitchFamily="18" charset="0"/>
                <a:cs typeface="Times New Roman" pitchFamily="18" charset="0"/>
              </a:rPr>
              <a:t>SWOT analysis </a:t>
            </a:r>
            <a:r>
              <a:rPr lang="en-US" sz="9600" dirty="0" smtClean="0">
                <a:latin typeface="Times New Roman" pitchFamily="18" charset="0"/>
                <a:cs typeface="Times New Roman" pitchFamily="18" charset="0"/>
              </a:rPr>
              <a:t>(build on strengths (</a:t>
            </a:r>
            <a:r>
              <a:rPr lang="en-US" sz="9600" b="1" dirty="0" smtClean="0">
                <a:latin typeface="Times New Roman" pitchFamily="18" charset="0"/>
                <a:cs typeface="Times New Roman" pitchFamily="18" charset="0"/>
              </a:rPr>
              <a:t>S</a:t>
            </a:r>
            <a:r>
              <a:rPr lang="en-US" sz="9600" dirty="0" smtClean="0">
                <a:latin typeface="Times New Roman" pitchFamily="18" charset="0"/>
                <a:cs typeface="Times New Roman" pitchFamily="18" charset="0"/>
              </a:rPr>
              <a:t>), minimize weakness (</a:t>
            </a:r>
            <a:r>
              <a:rPr lang="en-US" sz="9600" b="1" dirty="0" smtClean="0">
                <a:latin typeface="Times New Roman" pitchFamily="18" charset="0"/>
                <a:cs typeface="Times New Roman" pitchFamily="18" charset="0"/>
              </a:rPr>
              <a:t>W</a:t>
            </a:r>
            <a:r>
              <a:rPr lang="en-US" sz="9600" dirty="0" smtClean="0">
                <a:latin typeface="Times New Roman" pitchFamily="18" charset="0"/>
                <a:cs typeface="Times New Roman" pitchFamily="18" charset="0"/>
              </a:rPr>
              <a:t>), seize opportunities (</a:t>
            </a:r>
            <a:r>
              <a:rPr lang="en-US" sz="9600" b="1" dirty="0" smtClean="0">
                <a:latin typeface="Times New Roman" pitchFamily="18" charset="0"/>
                <a:cs typeface="Times New Roman" pitchFamily="18" charset="0"/>
              </a:rPr>
              <a:t>O</a:t>
            </a:r>
            <a:r>
              <a:rPr lang="en-US" sz="9600" dirty="0" smtClean="0">
                <a:latin typeface="Times New Roman" pitchFamily="18" charset="0"/>
                <a:cs typeface="Times New Roman" pitchFamily="18" charset="0"/>
              </a:rPr>
              <a:t>), counteract threats (</a:t>
            </a:r>
            <a:r>
              <a:rPr lang="en-US" sz="9600" b="1" dirty="0" smtClean="0">
                <a:latin typeface="Times New Roman" pitchFamily="18" charset="0"/>
                <a:cs typeface="Times New Roman" pitchFamily="18" charset="0"/>
              </a:rPr>
              <a:t>T</a:t>
            </a:r>
            <a:r>
              <a:rPr lang="en-US" sz="9600" dirty="0" smtClean="0">
                <a:latin typeface="Times New Roman" pitchFamily="18" charset="0"/>
                <a:cs typeface="Times New Roman" pitchFamily="18" charset="0"/>
              </a:rPr>
              <a:t>)  can help you to identify the strengths and weaknesses of each idea.</a:t>
            </a:r>
          </a:p>
          <a:p>
            <a:endParaRPr lang="en-US" sz="9600" dirty="0" smtClean="0"/>
          </a:p>
          <a:p>
            <a:endParaRPr lang="en-US" sz="9600" dirty="0" smtClean="0">
              <a:latin typeface="Times New Roman" pitchFamily="18" charset="0"/>
              <a:cs typeface="Times New Roman" pitchFamily="18" charset="0"/>
            </a:endParaRP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171E003-E08C-4C96-BE6D-682EDE082C67}"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28600"/>
            <a:ext cx="6683765" cy="1280890"/>
          </a:xfrm>
        </p:spPr>
        <p:txBody>
          <a:bodyPr>
            <a:normAutofit/>
          </a:bodyPr>
          <a:lstStyle/>
          <a:p>
            <a:r>
              <a:rPr lang="en-GB" sz="3200" b="1" dirty="0" smtClean="0">
                <a:latin typeface="Times New Roman" pitchFamily="18" charset="0"/>
                <a:cs typeface="Times New Roman" pitchFamily="18" charset="0"/>
              </a:rPr>
              <a:t>Idea Generation Methods</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295400" y="838200"/>
            <a:ext cx="4495800" cy="5715000"/>
          </a:xfrm>
        </p:spPr>
        <p:style>
          <a:lnRef idx="2">
            <a:schemeClr val="accent4"/>
          </a:lnRef>
          <a:fillRef idx="1">
            <a:schemeClr val="lt1"/>
          </a:fillRef>
          <a:effectRef idx="0">
            <a:schemeClr val="accent4"/>
          </a:effectRef>
          <a:fontRef idx="minor">
            <a:schemeClr val="dk1"/>
          </a:fontRef>
        </p:style>
        <p:txBody>
          <a:bodyPr/>
          <a:lstStyle/>
          <a:p>
            <a:pPr>
              <a:buNone/>
            </a:pPr>
            <a:r>
              <a:rPr lang="en-US"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Steps for </a:t>
            </a:r>
            <a:r>
              <a:rPr lang="en-GB" sz="2400" dirty="0" smtClean="0">
                <a:latin typeface="Times New Roman" pitchFamily="18" charset="0"/>
                <a:cs typeface="Times New Roman" pitchFamily="18" charset="0"/>
              </a:rPr>
              <a:t>Idea Generation </a:t>
            </a:r>
          </a:p>
          <a:p>
            <a:r>
              <a:rPr lang="en-GB" sz="2400" dirty="0" smtClean="0">
                <a:latin typeface="Times New Roman" pitchFamily="18" charset="0"/>
                <a:cs typeface="Times New Roman" pitchFamily="18" charset="0"/>
              </a:rPr>
              <a:t>New ideas from around the world</a:t>
            </a:r>
          </a:p>
          <a:p>
            <a:r>
              <a:rPr lang="en-GB" sz="2400" dirty="0" smtClean="0">
                <a:latin typeface="Times New Roman" pitchFamily="18" charset="0"/>
                <a:cs typeface="Times New Roman" pitchFamily="18" charset="0"/>
              </a:rPr>
              <a:t>Ingredients for a good idea</a:t>
            </a:r>
          </a:p>
          <a:p>
            <a:r>
              <a:rPr lang="en-GB" sz="2400" dirty="0" smtClean="0">
                <a:latin typeface="Times New Roman" pitchFamily="18" charset="0"/>
                <a:cs typeface="Times New Roman" pitchFamily="18" charset="0"/>
              </a:rPr>
              <a:t>How to come up with a business idea – watching trends</a:t>
            </a:r>
          </a:p>
          <a:p>
            <a:pPr>
              <a:buNone/>
            </a:pPr>
            <a:r>
              <a:rPr lang="en-US" sz="2400" dirty="0" smtClean="0">
                <a:latin typeface="Times New Roman" pitchFamily="18" charset="0"/>
                <a:cs typeface="Times New Roman" pitchFamily="18" charset="0"/>
              </a:rPr>
              <a:t>	</a:t>
            </a:r>
            <a:endParaRPr lang="en-GB" sz="24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26</a:t>
            </a:fld>
            <a:endParaRPr lang="en-US"/>
          </a:p>
        </p:txBody>
      </p:sp>
      <p:pic>
        <p:nvPicPr>
          <p:cNvPr id="6" name="Picture 6" descr="inchwormshoes"/>
          <p:cNvPicPr>
            <a:picLocks noChangeAspect="1" noChangeArrowheads="1"/>
          </p:cNvPicPr>
          <p:nvPr/>
        </p:nvPicPr>
        <p:blipFill>
          <a:blip r:embed="rId2"/>
          <a:srcRect/>
          <a:stretch>
            <a:fillRect/>
          </a:stretch>
        </p:blipFill>
        <p:spPr bwMode="auto">
          <a:xfrm>
            <a:off x="1371600" y="3657600"/>
            <a:ext cx="4391025" cy="2819400"/>
          </a:xfrm>
          <a:prstGeom prst="rect">
            <a:avLst/>
          </a:prstGeom>
          <a:ln>
            <a:headEnd/>
            <a:tailEnd/>
          </a:ln>
        </p:spPr>
        <p:style>
          <a:lnRef idx="2">
            <a:schemeClr val="accent4"/>
          </a:lnRef>
          <a:fillRef idx="1">
            <a:schemeClr val="lt1"/>
          </a:fillRef>
          <a:effectRef idx="0">
            <a:schemeClr val="accent4"/>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6683765" cy="1280890"/>
          </a:xfrm>
        </p:spPr>
        <p:txBody>
          <a:bodyPr>
            <a:normAutofit/>
          </a:bodyPr>
          <a:lstStyle/>
          <a:p>
            <a:r>
              <a:rPr lang="en-GB" sz="3200" b="1" dirty="0" smtClean="0">
                <a:latin typeface="Times New Roman" pitchFamily="18" charset="0"/>
              </a:rPr>
              <a:t>Ingredients For A Good Idea</a:t>
            </a:r>
            <a:br>
              <a:rPr lang="en-GB" sz="3200" b="1" dirty="0" smtClean="0">
                <a:latin typeface="Times New Roman" pitchFamily="18" charset="0"/>
              </a:rPr>
            </a:br>
            <a:endParaRPr lang="en-US" sz="3200" b="1" dirty="0"/>
          </a:p>
        </p:txBody>
      </p:sp>
      <p:sp>
        <p:nvSpPr>
          <p:cNvPr id="4" name="AutoShape 4"/>
          <p:cNvSpPr>
            <a:spLocks noChangeArrowheads="1"/>
          </p:cNvSpPr>
          <p:nvPr/>
        </p:nvSpPr>
        <p:spPr bwMode="auto">
          <a:xfrm>
            <a:off x="762000" y="1676400"/>
            <a:ext cx="4953000" cy="403860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IE"/>
          </a:p>
        </p:txBody>
      </p:sp>
      <p:sp>
        <p:nvSpPr>
          <p:cNvPr id="5" name="Line 5"/>
          <p:cNvSpPr>
            <a:spLocks noChangeShapeType="1"/>
          </p:cNvSpPr>
          <p:nvPr/>
        </p:nvSpPr>
        <p:spPr bwMode="auto">
          <a:xfrm>
            <a:off x="1752600" y="3962400"/>
            <a:ext cx="3048000" cy="0"/>
          </a:xfrm>
          <a:prstGeom prst="line">
            <a:avLst/>
          </a:prstGeom>
          <a:noFill/>
          <a:ln w="9525">
            <a:solidFill>
              <a:schemeClr val="tx1"/>
            </a:solidFill>
            <a:round/>
            <a:headEnd/>
            <a:tailEnd/>
          </a:ln>
          <a:effectLst/>
        </p:spPr>
        <p:txBody>
          <a:bodyPr/>
          <a:lstStyle/>
          <a:p>
            <a:endParaRPr lang="en-US"/>
          </a:p>
        </p:txBody>
      </p:sp>
      <p:sp>
        <p:nvSpPr>
          <p:cNvPr id="6" name="Line 6"/>
          <p:cNvSpPr>
            <a:spLocks noChangeShapeType="1"/>
          </p:cNvSpPr>
          <p:nvPr/>
        </p:nvSpPr>
        <p:spPr bwMode="auto">
          <a:xfrm>
            <a:off x="2286000" y="3200400"/>
            <a:ext cx="1828800" cy="0"/>
          </a:xfrm>
          <a:prstGeom prst="line">
            <a:avLst/>
          </a:prstGeom>
          <a:noFill/>
          <a:ln w="9525">
            <a:solidFill>
              <a:schemeClr val="tx1"/>
            </a:solidFill>
            <a:round/>
            <a:headEnd/>
            <a:tailEnd/>
          </a:ln>
          <a:effectLst/>
        </p:spPr>
        <p:txBody>
          <a:bodyPr/>
          <a:lstStyle/>
          <a:p>
            <a:endParaRPr lang="en-US"/>
          </a:p>
        </p:txBody>
      </p:sp>
      <p:sp>
        <p:nvSpPr>
          <p:cNvPr id="7" name="Text Box 7"/>
          <p:cNvSpPr txBox="1">
            <a:spLocks noChangeArrowheads="1"/>
          </p:cNvSpPr>
          <p:nvPr/>
        </p:nvSpPr>
        <p:spPr bwMode="auto">
          <a:xfrm>
            <a:off x="1828800" y="3962400"/>
            <a:ext cx="2895600" cy="396875"/>
          </a:xfrm>
          <a:prstGeom prst="rect">
            <a:avLst/>
          </a:prstGeom>
          <a:noFill/>
          <a:ln w="9525">
            <a:noFill/>
            <a:miter lim="800000"/>
            <a:headEnd/>
            <a:tailEnd/>
          </a:ln>
          <a:effectLst/>
        </p:spPr>
        <p:txBody>
          <a:bodyPr>
            <a:spAutoFit/>
          </a:bodyPr>
          <a:lstStyle/>
          <a:p>
            <a:pPr algn="ctr">
              <a:spcBef>
                <a:spcPct val="50000"/>
              </a:spcBef>
            </a:pPr>
            <a:r>
              <a:rPr lang="en-GB" sz="2000" b="1" dirty="0"/>
              <a:t>Demand</a:t>
            </a:r>
          </a:p>
        </p:txBody>
      </p:sp>
      <p:sp>
        <p:nvSpPr>
          <p:cNvPr id="8" name="Text Box 9"/>
          <p:cNvSpPr txBox="1">
            <a:spLocks noChangeArrowheads="1"/>
          </p:cNvSpPr>
          <p:nvPr/>
        </p:nvSpPr>
        <p:spPr bwMode="auto">
          <a:xfrm>
            <a:off x="2362200" y="3429000"/>
            <a:ext cx="1828800" cy="396875"/>
          </a:xfrm>
          <a:prstGeom prst="rect">
            <a:avLst/>
          </a:prstGeom>
          <a:noFill/>
          <a:ln w="9525">
            <a:noFill/>
            <a:miter lim="800000"/>
            <a:headEnd/>
            <a:tailEnd/>
          </a:ln>
          <a:effectLst/>
        </p:spPr>
        <p:txBody>
          <a:bodyPr>
            <a:spAutoFit/>
          </a:bodyPr>
          <a:lstStyle/>
          <a:p>
            <a:pPr algn="ctr">
              <a:spcBef>
                <a:spcPct val="50000"/>
              </a:spcBef>
            </a:pPr>
            <a:r>
              <a:rPr lang="en-GB" sz="2000" b="1" dirty="0" smtClean="0"/>
              <a:t>Economics</a:t>
            </a:r>
            <a:endParaRPr lang="en-GB" sz="2000" b="1" dirty="0"/>
          </a:p>
        </p:txBody>
      </p:sp>
      <p:sp>
        <p:nvSpPr>
          <p:cNvPr id="9" name="Text Box 10"/>
          <p:cNvSpPr txBox="1">
            <a:spLocks noChangeArrowheads="1"/>
          </p:cNvSpPr>
          <p:nvPr/>
        </p:nvSpPr>
        <p:spPr bwMode="auto">
          <a:xfrm>
            <a:off x="4648200" y="3352800"/>
            <a:ext cx="2743200" cy="461665"/>
          </a:xfrm>
          <a:prstGeom prst="rect">
            <a:avLst/>
          </a:prstGeom>
          <a:noFill/>
          <a:ln w="9525">
            <a:noFill/>
            <a:miter lim="800000"/>
            <a:headEnd/>
            <a:tailEnd/>
          </a:ln>
          <a:effectLst/>
        </p:spPr>
        <p:txBody>
          <a:bodyPr wrap="square">
            <a:spAutoFit/>
          </a:bodyPr>
          <a:lstStyle/>
          <a:p>
            <a:pPr>
              <a:spcBef>
                <a:spcPct val="50000"/>
              </a:spcBef>
            </a:pPr>
            <a:r>
              <a:rPr lang="en-GB" sz="2400" dirty="0">
                <a:latin typeface="Times New Roman" pitchFamily="18" charset="0"/>
                <a:cs typeface="Times New Roman" pitchFamily="18" charset="0"/>
              </a:rPr>
              <a:t>It must make a profit</a:t>
            </a:r>
          </a:p>
        </p:txBody>
      </p:sp>
      <p:sp>
        <p:nvSpPr>
          <p:cNvPr id="10" name="Text Box 11"/>
          <p:cNvSpPr txBox="1">
            <a:spLocks noChangeArrowheads="1"/>
          </p:cNvSpPr>
          <p:nvPr/>
        </p:nvSpPr>
        <p:spPr bwMode="auto">
          <a:xfrm>
            <a:off x="3886200" y="3581400"/>
            <a:ext cx="1447800" cy="366713"/>
          </a:xfrm>
          <a:prstGeom prst="rect">
            <a:avLst/>
          </a:prstGeom>
          <a:noFill/>
          <a:ln w="9525">
            <a:noFill/>
            <a:miter lim="800000"/>
            <a:headEnd/>
            <a:tailEnd/>
          </a:ln>
          <a:effectLst/>
        </p:spPr>
        <p:txBody>
          <a:bodyPr>
            <a:spAutoFit/>
          </a:bodyPr>
          <a:lstStyle/>
          <a:p>
            <a:pPr>
              <a:spcBef>
                <a:spcPct val="50000"/>
              </a:spcBef>
            </a:pPr>
            <a:endParaRPr lang="en-GB"/>
          </a:p>
        </p:txBody>
      </p:sp>
      <p:sp>
        <p:nvSpPr>
          <p:cNvPr id="11" name="Text Box 12"/>
          <p:cNvSpPr txBox="1">
            <a:spLocks noChangeArrowheads="1"/>
          </p:cNvSpPr>
          <p:nvPr/>
        </p:nvSpPr>
        <p:spPr bwMode="auto">
          <a:xfrm>
            <a:off x="2438400" y="2438400"/>
            <a:ext cx="1524000" cy="701675"/>
          </a:xfrm>
          <a:prstGeom prst="rect">
            <a:avLst/>
          </a:prstGeom>
          <a:noFill/>
          <a:ln w="9525">
            <a:noFill/>
            <a:miter lim="800000"/>
            <a:headEnd/>
            <a:tailEnd/>
          </a:ln>
          <a:effectLst/>
        </p:spPr>
        <p:txBody>
          <a:bodyPr>
            <a:spAutoFit/>
          </a:bodyPr>
          <a:lstStyle/>
          <a:p>
            <a:pPr algn="ctr">
              <a:spcBef>
                <a:spcPct val="50000"/>
              </a:spcBef>
            </a:pPr>
            <a:r>
              <a:rPr lang="en-GB" sz="2000" b="1" dirty="0"/>
              <a:t>Qualified Plan</a:t>
            </a:r>
          </a:p>
        </p:txBody>
      </p:sp>
      <p:sp>
        <p:nvSpPr>
          <p:cNvPr id="12" name="Text Box 13"/>
          <p:cNvSpPr txBox="1">
            <a:spLocks noChangeArrowheads="1"/>
          </p:cNvSpPr>
          <p:nvPr/>
        </p:nvSpPr>
        <p:spPr bwMode="auto">
          <a:xfrm>
            <a:off x="4038600" y="2286000"/>
            <a:ext cx="2514600" cy="461665"/>
          </a:xfrm>
          <a:prstGeom prst="rect">
            <a:avLst/>
          </a:prstGeom>
          <a:noFill/>
          <a:ln w="9525">
            <a:noFill/>
            <a:miter lim="800000"/>
            <a:headEnd/>
            <a:tailEnd/>
          </a:ln>
          <a:effectLst/>
        </p:spPr>
        <p:txBody>
          <a:bodyPr>
            <a:spAutoFit/>
          </a:bodyPr>
          <a:lstStyle/>
          <a:p>
            <a:pPr algn="ctr">
              <a:spcBef>
                <a:spcPct val="50000"/>
              </a:spcBef>
            </a:pPr>
            <a:r>
              <a:rPr lang="en-GB" sz="2400" dirty="0">
                <a:latin typeface="Times New Roman" pitchFamily="18" charset="0"/>
                <a:cs typeface="Times New Roman" pitchFamily="18" charset="0"/>
              </a:rPr>
              <a:t>For sustainability</a:t>
            </a:r>
          </a:p>
        </p:txBody>
      </p:sp>
      <p:sp>
        <p:nvSpPr>
          <p:cNvPr id="23" name="Text Box 8"/>
          <p:cNvSpPr txBox="1">
            <a:spLocks noChangeArrowheads="1"/>
          </p:cNvSpPr>
          <p:nvPr/>
        </p:nvSpPr>
        <p:spPr bwMode="auto">
          <a:xfrm>
            <a:off x="4953000" y="4191000"/>
            <a:ext cx="2743200" cy="461665"/>
          </a:xfrm>
          <a:prstGeom prst="rect">
            <a:avLst/>
          </a:prstGeom>
          <a:noFill/>
          <a:ln w="9525">
            <a:noFill/>
            <a:miter lim="800000"/>
            <a:headEnd/>
            <a:tailEnd/>
          </a:ln>
          <a:effectLst/>
        </p:spPr>
        <p:txBody>
          <a:bodyPr wrap="square">
            <a:spAutoFit/>
          </a:bodyPr>
          <a:lstStyle/>
          <a:p>
            <a:pPr>
              <a:spcBef>
                <a:spcPct val="50000"/>
              </a:spcBef>
            </a:pPr>
            <a:r>
              <a:rPr lang="en-GB" sz="2400" dirty="0">
                <a:latin typeface="Times New Roman" pitchFamily="18" charset="0"/>
                <a:cs typeface="Times New Roman" pitchFamily="18" charset="0"/>
              </a:rPr>
              <a:t>People must want it</a:t>
            </a:r>
          </a:p>
        </p:txBody>
      </p:sp>
      <p:sp>
        <p:nvSpPr>
          <p:cNvPr id="13" name="Slide Number Placeholder 12"/>
          <p:cNvSpPr>
            <a:spLocks noGrp="1"/>
          </p:cNvSpPr>
          <p:nvPr>
            <p:ph type="sldNum" sz="quarter" idx="12"/>
          </p:nvPr>
        </p:nvSpPr>
        <p:spPr/>
        <p:txBody>
          <a:bodyPr/>
          <a:lstStyle/>
          <a:p>
            <a:fld id="{7171E003-E08C-4C96-BE6D-682EDE082C67}" type="slidenum">
              <a:rPr lang="en-US" smtClean="0"/>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0-#ppt_w/2"/>
                                          </p:val>
                                        </p:tav>
                                        <p:tav tm="100000">
                                          <p:val>
                                            <p:strVal val="#ppt_x"/>
                                          </p:val>
                                        </p:tav>
                                      </p:tavLst>
                                    </p:anim>
                                    <p:anim calcmode="lin" valueType="num">
                                      <p:cBhvr additive="base">
                                        <p:cTn id="3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1" grpId="0" autoUpdateAnimBg="0"/>
      <p:bldP spid="12" grpId="0" autoUpdateAnimBg="0"/>
      <p:bldP spid="2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533400"/>
            <a:ext cx="7620000" cy="5791200"/>
          </a:xfrm>
        </p:spPr>
        <p:style>
          <a:lnRef idx="2">
            <a:schemeClr val="accent4"/>
          </a:lnRef>
          <a:fillRef idx="1">
            <a:schemeClr val="lt1"/>
          </a:fillRef>
          <a:effectRef idx="0">
            <a:schemeClr val="accent4"/>
          </a:effectRef>
          <a:fontRef idx="minor">
            <a:schemeClr val="dk1"/>
          </a:fontRef>
        </p:style>
        <p:txBody>
          <a:bodyPr>
            <a:normAutofit/>
          </a:bodyPr>
          <a:lstStyle/>
          <a:p>
            <a:r>
              <a:rPr lang="en-GB" sz="2400" dirty="0" smtClean="0">
                <a:latin typeface="Times New Roman" pitchFamily="18" charset="0"/>
                <a:cs typeface="Times New Roman" pitchFamily="18" charset="0"/>
              </a:rPr>
              <a:t>There are thousands of ideas out there</a:t>
            </a:r>
          </a:p>
          <a:p>
            <a:r>
              <a:rPr lang="en-GB" sz="2400" dirty="0" smtClean="0">
                <a:latin typeface="Times New Roman" pitchFamily="18" charset="0"/>
                <a:cs typeface="Times New Roman" pitchFamily="18" charset="0"/>
              </a:rPr>
              <a:t>Look for needs, watch trends, listen for complaints, problems or pains…. Then get creative about building a business around them</a:t>
            </a:r>
          </a:p>
          <a:p>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28</a:t>
            </a:fld>
            <a:endParaRPr lang="en-US" dirty="0"/>
          </a:p>
        </p:txBody>
      </p:sp>
      <p:sp>
        <p:nvSpPr>
          <p:cNvPr id="5" name="Title 1"/>
          <p:cNvSpPr>
            <a:spLocks noGrp="1"/>
          </p:cNvSpPr>
          <p:nvPr>
            <p:ph type="title"/>
          </p:nvPr>
        </p:nvSpPr>
        <p:spPr>
          <a:xfrm>
            <a:off x="1752600" y="2209800"/>
            <a:ext cx="5921765" cy="838200"/>
          </a:xfrm>
        </p:spPr>
        <p:txBody>
          <a:bodyPr>
            <a:normAutofit fontScale="90000"/>
          </a:bodyPr>
          <a:lstStyle/>
          <a:p>
            <a:r>
              <a:rPr lang="en-GB" dirty="0" smtClean="0">
                <a:latin typeface="Times New Roman" pitchFamily="18" charset="0"/>
              </a:rPr>
              <a:t/>
            </a:r>
            <a:br>
              <a:rPr lang="en-GB" dirty="0" smtClean="0">
                <a:latin typeface="Times New Roman" pitchFamily="18" charset="0"/>
              </a:rPr>
            </a:br>
            <a:r>
              <a:rPr lang="en-GB" sz="2700" dirty="0" smtClean="0">
                <a:latin typeface="Times New Roman" pitchFamily="18" charset="0"/>
              </a:rPr>
              <a:t>How to come up with a business idea – watching trends</a:t>
            </a:r>
            <a:r>
              <a:rPr lang="en-GB" dirty="0" smtClean="0">
                <a:latin typeface="Times New Roman" pitchFamily="18" charset="0"/>
              </a:rPr>
              <a:t/>
            </a:r>
            <a:br>
              <a:rPr lang="en-GB" dirty="0" smtClean="0">
                <a:latin typeface="Times New Roman" pitchFamily="18" charset="0"/>
              </a:rPr>
            </a:br>
            <a:endParaRPr lang="en-US" dirty="0"/>
          </a:p>
        </p:txBody>
      </p:sp>
      <p:sp>
        <p:nvSpPr>
          <p:cNvPr id="7" name="Text Box 10"/>
          <p:cNvSpPr txBox="1">
            <a:spLocks noChangeArrowheads="1"/>
          </p:cNvSpPr>
          <p:nvPr/>
        </p:nvSpPr>
        <p:spPr bwMode="auto">
          <a:xfrm>
            <a:off x="1828800" y="3810000"/>
            <a:ext cx="1219200" cy="396875"/>
          </a:xfrm>
          <a:prstGeom prst="rect">
            <a:avLst/>
          </a:prstGeom>
          <a:noFill/>
          <a:ln w="9525">
            <a:noFill/>
            <a:miter lim="800000"/>
            <a:headEnd/>
            <a:tailEnd/>
          </a:ln>
          <a:effectLst/>
        </p:spPr>
        <p:txBody>
          <a:bodyPr>
            <a:spAutoFit/>
          </a:bodyPr>
          <a:lstStyle/>
          <a:p>
            <a:pPr>
              <a:spcBef>
                <a:spcPct val="50000"/>
              </a:spcBef>
            </a:pPr>
            <a:r>
              <a:rPr lang="en-GB" sz="2000" dirty="0">
                <a:latin typeface="Times New Roman" pitchFamily="18" charset="0"/>
                <a:cs typeface="Times New Roman" pitchFamily="18" charset="0"/>
              </a:rPr>
              <a:t>Low Cost</a:t>
            </a:r>
          </a:p>
        </p:txBody>
      </p:sp>
      <p:sp>
        <p:nvSpPr>
          <p:cNvPr id="8" name="Text Box 11"/>
          <p:cNvSpPr txBox="1">
            <a:spLocks noChangeArrowheads="1"/>
          </p:cNvSpPr>
          <p:nvPr/>
        </p:nvSpPr>
        <p:spPr bwMode="auto">
          <a:xfrm>
            <a:off x="2514600" y="4953000"/>
            <a:ext cx="1524000" cy="366713"/>
          </a:xfrm>
          <a:prstGeom prst="rect">
            <a:avLst/>
          </a:prstGeom>
          <a:noFill/>
          <a:ln w="9525">
            <a:noFill/>
            <a:miter lim="800000"/>
            <a:headEnd/>
            <a:tailEnd/>
          </a:ln>
          <a:effectLst/>
        </p:spPr>
        <p:txBody>
          <a:bodyPr>
            <a:spAutoFit/>
          </a:bodyPr>
          <a:lstStyle/>
          <a:p>
            <a:pPr>
              <a:spcBef>
                <a:spcPct val="50000"/>
              </a:spcBef>
            </a:pPr>
            <a:r>
              <a:rPr lang="en-GB" dirty="0">
                <a:solidFill>
                  <a:srgbClr val="000000"/>
                </a:solidFill>
                <a:latin typeface="Times New Roman" pitchFamily="18" charset="0"/>
                <a:cs typeface="Times New Roman" pitchFamily="18" charset="0"/>
              </a:rPr>
              <a:t>Convenience</a:t>
            </a:r>
          </a:p>
        </p:txBody>
      </p:sp>
      <p:sp>
        <p:nvSpPr>
          <p:cNvPr id="9" name="Text Box 13"/>
          <p:cNvSpPr txBox="1">
            <a:spLocks noChangeArrowheads="1"/>
          </p:cNvSpPr>
          <p:nvPr/>
        </p:nvSpPr>
        <p:spPr bwMode="auto">
          <a:xfrm>
            <a:off x="3886200" y="3810000"/>
            <a:ext cx="1371600" cy="400110"/>
          </a:xfrm>
          <a:prstGeom prst="rect">
            <a:avLst/>
          </a:prstGeom>
          <a:noFill/>
          <a:ln w="9525">
            <a:noFill/>
            <a:miter lim="800000"/>
            <a:headEnd/>
            <a:tailEnd/>
          </a:ln>
          <a:effectLst/>
        </p:spPr>
        <p:txBody>
          <a:bodyPr wrap="square">
            <a:spAutoFit/>
          </a:bodyPr>
          <a:lstStyle/>
          <a:p>
            <a:pPr>
              <a:spcBef>
                <a:spcPct val="50000"/>
              </a:spcBef>
            </a:pPr>
            <a:r>
              <a:rPr lang="en-GB" sz="2000" dirty="0">
                <a:latin typeface="Times New Roman" pitchFamily="18" charset="0"/>
                <a:cs typeface="Times New Roman" pitchFamily="18" charset="0"/>
              </a:rPr>
              <a:t>Wellbeing</a:t>
            </a:r>
          </a:p>
        </p:txBody>
      </p:sp>
      <p:sp>
        <p:nvSpPr>
          <p:cNvPr id="10" name="Text Box 16"/>
          <p:cNvSpPr txBox="1">
            <a:spLocks noChangeArrowheads="1"/>
          </p:cNvSpPr>
          <p:nvPr/>
        </p:nvSpPr>
        <p:spPr bwMode="auto">
          <a:xfrm>
            <a:off x="6400800" y="3810000"/>
            <a:ext cx="1676400" cy="400110"/>
          </a:xfrm>
          <a:prstGeom prst="rect">
            <a:avLst/>
          </a:prstGeom>
          <a:noFill/>
          <a:ln w="9525">
            <a:noFill/>
            <a:miter lim="800000"/>
            <a:headEnd/>
            <a:tailEnd/>
          </a:ln>
          <a:effectLst/>
        </p:spPr>
        <p:txBody>
          <a:bodyPr wrap="square">
            <a:spAutoFit/>
          </a:bodyPr>
          <a:lstStyle/>
          <a:p>
            <a:pPr algn="ctr">
              <a:spcBef>
                <a:spcPct val="50000"/>
              </a:spcBef>
            </a:pPr>
            <a:r>
              <a:rPr lang="en-GB" sz="2000" dirty="0">
                <a:solidFill>
                  <a:srgbClr val="000000"/>
                </a:solidFill>
                <a:latin typeface="Times New Roman" pitchFamily="18" charset="0"/>
                <a:cs typeface="Times New Roman" pitchFamily="18" charset="0"/>
              </a:rPr>
              <a:t>Environment</a:t>
            </a:r>
          </a:p>
        </p:txBody>
      </p:sp>
      <p:sp>
        <p:nvSpPr>
          <p:cNvPr id="11" name="Text Box 23"/>
          <p:cNvSpPr txBox="1">
            <a:spLocks noChangeArrowheads="1"/>
          </p:cNvSpPr>
          <p:nvPr/>
        </p:nvSpPr>
        <p:spPr bwMode="auto">
          <a:xfrm>
            <a:off x="4876800" y="4953000"/>
            <a:ext cx="1752600" cy="400110"/>
          </a:xfrm>
          <a:prstGeom prst="rect">
            <a:avLst/>
          </a:prstGeom>
          <a:noFill/>
          <a:ln w="9525">
            <a:noFill/>
            <a:miter lim="800000"/>
            <a:headEnd/>
            <a:tailEnd/>
          </a:ln>
          <a:effectLst/>
        </p:spPr>
        <p:txBody>
          <a:bodyPr wrap="square">
            <a:spAutoFit/>
          </a:bodyPr>
          <a:lstStyle/>
          <a:p>
            <a:pPr algn="ctr">
              <a:spcBef>
                <a:spcPct val="50000"/>
              </a:spcBef>
            </a:pPr>
            <a:r>
              <a:rPr lang="en-GB" sz="2000" dirty="0">
                <a:solidFill>
                  <a:srgbClr val="000000"/>
                </a:solidFill>
                <a:latin typeface="Times New Roman" pitchFamily="18" charset="0"/>
                <a:cs typeface="Times New Roman" pitchFamily="18" charset="0"/>
              </a:rPr>
              <a:t>Grey Power</a:t>
            </a:r>
          </a:p>
        </p:txBody>
      </p:sp>
      <p:cxnSp>
        <p:nvCxnSpPr>
          <p:cNvPr id="13" name="Straight Arrow Connector 12"/>
          <p:cNvCxnSpPr/>
          <p:nvPr/>
        </p:nvCxnSpPr>
        <p:spPr>
          <a:xfrm>
            <a:off x="3048000" y="4038600"/>
            <a:ext cx="9906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5105400" y="4038600"/>
            <a:ext cx="13716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0" idx="2"/>
          </p:cNvCxnSpPr>
          <p:nvPr/>
        </p:nvCxnSpPr>
        <p:spPr>
          <a:xfrm rot="5400000">
            <a:off x="6410355" y="4352955"/>
            <a:ext cx="971490" cy="6858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rot="10800000">
            <a:off x="3886200" y="5181600"/>
            <a:ext cx="1143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rot="16200000" flipV="1">
            <a:off x="2400300" y="4305300"/>
            <a:ext cx="685800" cy="6096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52400"/>
            <a:ext cx="7620000" cy="595090"/>
          </a:xfrm>
        </p:spPr>
        <p:txBody>
          <a:bodyPr>
            <a:normAutofit/>
          </a:bodyPr>
          <a:lstStyle/>
          <a:p>
            <a:r>
              <a:rPr lang="en-US" sz="3200" b="1" dirty="0" smtClean="0">
                <a:latin typeface="Times New Roman" pitchFamily="18" charset="0"/>
                <a:cs typeface="Times New Roman" pitchFamily="18" charset="0"/>
              </a:rPr>
              <a:t>Principles Of Idea Generation</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295400" y="685800"/>
            <a:ext cx="7620000" cy="5943600"/>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a:buNone/>
            </a:pPr>
            <a:r>
              <a:rPr lang="en-US" sz="2400" dirty="0" smtClean="0">
                <a:latin typeface="Times New Roman" pitchFamily="18" charset="0"/>
                <a:cs typeface="Times New Roman" pitchFamily="18" charset="0"/>
              </a:rPr>
              <a:t>Ideation must be driven by </a:t>
            </a:r>
            <a:r>
              <a:rPr lang="en-US" sz="2400" dirty="0" smtClean="0">
                <a:latin typeface="Times New Roman" pitchFamily="18" charset="0"/>
                <a:cs typeface="Times New Roman" pitchFamily="18" charset="0"/>
              </a:rPr>
              <a:t>strategy that </a:t>
            </a:r>
            <a:r>
              <a:rPr lang="en-US" sz="2400" dirty="0" smtClean="0">
                <a:latin typeface="Times New Roman" pitchFamily="18" charset="0"/>
                <a:cs typeface="Times New Roman" pitchFamily="18" charset="0"/>
              </a:rPr>
              <a:t>has 4 </a:t>
            </a:r>
            <a:r>
              <a:rPr lang="en-US" sz="2400" dirty="0" smtClean="0">
                <a:latin typeface="Times New Roman" pitchFamily="18" charset="0"/>
                <a:cs typeface="Times New Roman" pitchFamily="18" charset="0"/>
              </a:rPr>
              <a:t>steps:</a:t>
            </a:r>
            <a:endParaRPr lang="en-US" sz="2400" dirty="0" smtClean="0">
              <a:latin typeface="Times New Roman" pitchFamily="18" charset="0"/>
              <a:cs typeface="Times New Roman" pitchFamily="18" charset="0"/>
            </a:endParaRPr>
          </a:p>
          <a:p>
            <a:pPr>
              <a:lnSpc>
                <a:spcPct val="120000"/>
              </a:lnSpc>
              <a:buNone/>
            </a:pPr>
            <a:r>
              <a:rPr lang="en-US" sz="2400" b="1" dirty="0" smtClean="0">
                <a:latin typeface="Times New Roman" pitchFamily="18" charset="0"/>
                <a:cs typeface="Times New Roman" pitchFamily="18" charset="0"/>
              </a:rPr>
              <a:t>	Example:</a:t>
            </a:r>
          </a:p>
          <a:p>
            <a:pPr>
              <a:lnSpc>
                <a:spcPct val="120000"/>
              </a:lnSpc>
            </a:pPr>
            <a:r>
              <a:rPr lang="en-US" sz="2400" b="1"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Specifically, a company should use its strategic plan to identify areas of interest for future products. </a:t>
            </a:r>
          </a:p>
          <a:p>
            <a:pPr>
              <a:lnSpc>
                <a:spcPct val="120000"/>
              </a:lnSpc>
            </a:pPr>
            <a:r>
              <a:rPr lang="en-US" sz="26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These </a:t>
            </a:r>
            <a:r>
              <a:rPr lang="en-US" sz="2600" dirty="0" smtClean="0">
                <a:latin typeface="Times New Roman" pitchFamily="18" charset="0"/>
                <a:cs typeface="Times New Roman" pitchFamily="18" charset="0"/>
              </a:rPr>
              <a:t>areas of interest can be identified by “voice of the customer” research. </a:t>
            </a:r>
          </a:p>
          <a:p>
            <a:pPr>
              <a:lnSpc>
                <a:spcPct val="120000"/>
              </a:lnSpc>
            </a:pPr>
            <a:r>
              <a:rPr lang="en-US" sz="2600" dirty="0" smtClean="0">
                <a:latin typeface="Times New Roman" pitchFamily="18" charset="0"/>
                <a:cs typeface="Times New Roman" pitchFamily="18" charset="0"/>
              </a:rPr>
              <a:t>The </a:t>
            </a:r>
            <a:r>
              <a:rPr lang="en-US" sz="2600" dirty="0" smtClean="0">
                <a:latin typeface="Times New Roman" pitchFamily="18" charset="0"/>
                <a:cs typeface="Times New Roman" pitchFamily="18" charset="0"/>
              </a:rPr>
              <a:t>company then uses this information to establish clear objectives. Objectives should have boundaries and be specific, Boundaries help focus the ideation process so that it leads to ideas that are more executable. </a:t>
            </a:r>
          </a:p>
          <a:p>
            <a:pPr>
              <a:lnSpc>
                <a:spcPct val="120000"/>
              </a:lnSpc>
            </a:pPr>
            <a:r>
              <a:rPr lang="en-US" sz="2600" dirty="0" smtClean="0">
                <a:latin typeface="Times New Roman" pitchFamily="18" charset="0"/>
                <a:cs typeface="Times New Roman" pitchFamily="18" charset="0"/>
              </a:rPr>
              <a:t>Objectives </a:t>
            </a:r>
            <a:r>
              <a:rPr lang="en-US" sz="2600" dirty="0" smtClean="0">
                <a:latin typeface="Times New Roman" pitchFamily="18" charset="0"/>
                <a:cs typeface="Times New Roman" pitchFamily="18" charset="0"/>
              </a:rPr>
              <a:t>take into account both an internal perspective (the company’s core competencies, for example) and external factors (the market, the competition, etc.).</a:t>
            </a:r>
            <a:endParaRPr lang="en-US" sz="2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624110"/>
            <a:ext cx="7104459" cy="1280890"/>
          </a:xfrm>
        </p:spPr>
        <p:txBody>
          <a:bodyPr/>
          <a:lstStyle/>
          <a:p>
            <a:pPr algn="ctr"/>
            <a:r>
              <a:rPr lang="en-US" dirty="0" smtClean="0">
                <a:latin typeface="Times New Roman" pitchFamily="18" charset="0"/>
                <a:cs typeface="Times New Roman" pitchFamily="18" charset="0"/>
              </a:rPr>
              <a:t>Types Of Creative Thinking</a:t>
            </a:r>
            <a:endParaRPr lang="en-US"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596666" y="1981200"/>
            <a:ext cx="8242534" cy="3048000"/>
          </a:xfrm>
          <a:prstGeom prst="rect">
            <a:avLst/>
          </a:prstGeom>
          <a:ln>
            <a:headEnd/>
            <a:tailEnd/>
          </a:ln>
        </p:spPr>
        <p:style>
          <a:lnRef idx="2">
            <a:schemeClr val="accent4"/>
          </a:lnRef>
          <a:fillRef idx="1">
            <a:schemeClr val="lt1"/>
          </a:fillRef>
          <a:effectRef idx="0">
            <a:schemeClr val="accent4"/>
          </a:effectRef>
          <a:fontRef idx="minor">
            <a:schemeClr val="dk1"/>
          </a:fontRef>
        </p:style>
      </p:pic>
      <p:sp>
        <p:nvSpPr>
          <p:cNvPr id="4" name="Slide Number Placeholder 3"/>
          <p:cNvSpPr>
            <a:spLocks noGrp="1"/>
          </p:cNvSpPr>
          <p:nvPr>
            <p:ph type="sldNum" sz="quarter" idx="12"/>
          </p:nvPr>
        </p:nvSpPr>
        <p:spPr/>
        <p:txBody>
          <a:bodyPr/>
          <a:lstStyle/>
          <a:p>
            <a:fld id="{7171E003-E08C-4C96-BE6D-682EDE082C67}"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609600"/>
            <a:ext cx="7239000" cy="5516563"/>
          </a:xfrm>
        </p:spPr>
        <p:style>
          <a:lnRef idx="2">
            <a:schemeClr val="accent4"/>
          </a:lnRef>
          <a:fillRef idx="1">
            <a:schemeClr val="lt1"/>
          </a:fillRef>
          <a:effectRef idx="0">
            <a:schemeClr val="accent4"/>
          </a:effectRef>
          <a:fontRef idx="minor">
            <a:schemeClr val="dk1"/>
          </a:fontRef>
        </p:style>
        <p:txBody>
          <a:bodyPr/>
          <a:lstStyle/>
          <a:p>
            <a:r>
              <a:rPr lang="en-US" sz="2800" b="1" dirty="0" smtClean="0">
                <a:latin typeface="Times New Roman" pitchFamily="18" charset="0"/>
                <a:cs typeface="Times New Roman" pitchFamily="18" charset="0"/>
              </a:rPr>
              <a:t>Step 1: </a:t>
            </a:r>
            <a:r>
              <a:rPr lang="en-US" sz="2800" dirty="0" smtClean="0">
                <a:latin typeface="Times New Roman" pitchFamily="18" charset="0"/>
                <a:cs typeface="Times New Roman" pitchFamily="18" charset="0"/>
              </a:rPr>
              <a:t>Once a company has an objective, it can create an idea campaign, challenge or event around that objective. </a:t>
            </a:r>
          </a:p>
          <a:p>
            <a:r>
              <a:rPr lang="en-US" sz="2800" dirty="0" smtClean="0">
                <a:latin typeface="Times New Roman" pitchFamily="18" charset="0"/>
                <a:cs typeface="Times New Roman" pitchFamily="18" charset="0"/>
              </a:rPr>
              <a:t>An idea campaign is a specialized, short-duration business process in which a company seeks to generate ideas focused on a specific market area, problem, product line, technology, or business strategy. </a:t>
            </a:r>
          </a:p>
          <a:p>
            <a:r>
              <a:rPr lang="en-US" sz="2800" dirty="0" smtClean="0">
                <a:latin typeface="Times New Roman" pitchFamily="18" charset="0"/>
                <a:cs typeface="Times New Roman" pitchFamily="18" charset="0"/>
              </a:rPr>
              <a:t>By following this structure, each idea campaign is linked to the company’s strategic plan through the objective</a:t>
            </a:r>
            <a:r>
              <a:rPr lang="en-US" dirty="0" smtClean="0"/>
              <a:t>.</a:t>
            </a:r>
            <a:endParaRPr lang="en-US" dirty="0"/>
          </a:p>
        </p:txBody>
      </p:sp>
      <p:sp>
        <p:nvSpPr>
          <p:cNvPr id="4" name="Slide Number Placeholder 3"/>
          <p:cNvSpPr>
            <a:spLocks noGrp="1"/>
          </p:cNvSpPr>
          <p:nvPr>
            <p:ph type="sldNum" sz="quarter" idx="12"/>
          </p:nvPr>
        </p:nvSpPr>
        <p:spPr/>
        <p:txBody>
          <a:bodyPr/>
          <a:lstStyle/>
          <a:p>
            <a:fld id="{7171E003-E08C-4C96-BE6D-682EDE082C67}"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457200"/>
            <a:ext cx="7391400" cy="5668963"/>
          </a:xfrm>
        </p:spPr>
        <p:style>
          <a:lnRef idx="2">
            <a:schemeClr val="accent4"/>
          </a:lnRef>
          <a:fillRef idx="1">
            <a:schemeClr val="lt1"/>
          </a:fillRef>
          <a:effectRef idx="0">
            <a:schemeClr val="accent4"/>
          </a:effectRef>
          <a:fontRef idx="minor">
            <a:schemeClr val="dk1"/>
          </a:fontRef>
        </p:style>
        <p:txBody>
          <a:bodyPr>
            <a:normAutofit/>
          </a:bodyPr>
          <a:lstStyle/>
          <a:p>
            <a:pPr>
              <a:buNone/>
            </a:pP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Step 2:</a:t>
            </a:r>
          </a:p>
          <a:p>
            <a:pPr>
              <a:buNone/>
            </a:pPr>
            <a:r>
              <a:rPr lang="en-US" sz="2800" dirty="0" smtClean="0">
                <a:latin typeface="Times New Roman" pitchFamily="18" charset="0"/>
                <a:cs typeface="Times New Roman" pitchFamily="18" charset="0"/>
              </a:rPr>
              <a:t> 		Connect idea submitters to other knowledge sources to facilitate discovery. That is, potential submitters (who may number in the thousands) connect to a community of knowledgeable people who nurture the idea into something that can be reviewed effectively.</a:t>
            </a:r>
          </a:p>
          <a:p>
            <a:pPr>
              <a:buNone/>
            </a:pP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Step 3:</a:t>
            </a:r>
          </a:p>
          <a:p>
            <a:pPr>
              <a:buNone/>
            </a:pP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Companies</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must have a culture that encourages ideation. Cultures that encourage ideation have three pillars: collaboration, contribution and public recognition</a:t>
            </a:r>
            <a:endParaRPr lang="en-US" sz="28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304800"/>
            <a:ext cx="7162800" cy="5821363"/>
          </a:xfrm>
        </p:spPr>
        <p:style>
          <a:lnRef idx="2">
            <a:schemeClr val="accent4"/>
          </a:lnRef>
          <a:fillRef idx="1">
            <a:schemeClr val="lt1"/>
          </a:fillRef>
          <a:effectRef idx="0">
            <a:schemeClr val="accent4"/>
          </a:effectRef>
          <a:fontRef idx="minor">
            <a:schemeClr val="dk1"/>
          </a:fontRef>
        </p:style>
        <p:txBody>
          <a:bodyPr/>
          <a:lstStyle/>
          <a:p>
            <a:pPr>
              <a:buNone/>
            </a:pPr>
            <a:r>
              <a:rPr lang="en-US"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Step 4:</a:t>
            </a:r>
          </a:p>
          <a:p>
            <a:pPr>
              <a:buNone/>
            </a:pPr>
            <a:r>
              <a:rPr lang="en-US"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Companies need a process by which to flow ideas consistently and efficiently through the work process. </a:t>
            </a:r>
          </a:p>
          <a:p>
            <a:pPr>
              <a:buNone/>
            </a:pPr>
            <a:r>
              <a:rPr lang="en-US" sz="2800" dirty="0" smtClean="0">
                <a:latin typeface="Times New Roman" pitchFamily="18" charset="0"/>
                <a:cs typeface="Times New Roman" pitchFamily="18" charset="0"/>
              </a:rPr>
              <a:t>   The process begins with a relevant, large set of related ideas that are developed and combined to increase their attractiveness.</a:t>
            </a:r>
            <a:endParaRPr lang="en-US" sz="2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823690"/>
          </a:xfrm>
        </p:spPr>
        <p:txBody>
          <a:bodyPr>
            <a:normAutofit/>
          </a:bodyPr>
          <a:lstStyle/>
          <a:p>
            <a:pPr algn="ctr"/>
            <a:r>
              <a:rPr lang="en-US" sz="4000" b="1" dirty="0" smtClean="0">
                <a:latin typeface="Times New Roman" pitchFamily="18" charset="0"/>
                <a:cs typeface="Times New Roman" pitchFamily="18" charset="0"/>
              </a:rPr>
              <a:t>Stage Gate Process</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1295400" y="1219200"/>
            <a:ext cx="7543800" cy="5334000"/>
          </a:xfrm>
        </p:spPr>
        <p:style>
          <a:lnRef idx="2">
            <a:schemeClr val="accent4"/>
          </a:lnRef>
          <a:fillRef idx="1">
            <a:schemeClr val="lt1"/>
          </a:fillRef>
          <a:effectRef idx="0">
            <a:schemeClr val="accent4"/>
          </a:effectRef>
          <a:fontRef idx="minor">
            <a:schemeClr val="dk1"/>
          </a:fontRef>
        </p:style>
        <p:txBody>
          <a:bodyPr>
            <a:noAutofit/>
          </a:bodyPr>
          <a:lstStyle/>
          <a:p>
            <a:r>
              <a:rPr lang="en-US" sz="2600" dirty="0" smtClean="0">
                <a:latin typeface="Times New Roman" pitchFamily="18" charset="0"/>
                <a:cs typeface="Times New Roman" pitchFamily="18" charset="0"/>
              </a:rPr>
              <a:t>The State Gate process is a patented trademark of Dr Robert Cooper. </a:t>
            </a:r>
          </a:p>
          <a:p>
            <a:r>
              <a:rPr lang="en-US" sz="2600" dirty="0" smtClean="0">
                <a:latin typeface="Times New Roman" pitchFamily="18" charset="0"/>
                <a:cs typeface="Times New Roman" pitchFamily="18" charset="0"/>
              </a:rPr>
              <a:t>The model focuses on the innovation process and is also referred to as the waterfall process. </a:t>
            </a:r>
          </a:p>
          <a:p>
            <a:r>
              <a:rPr lang="en-US" sz="2600" dirty="0" smtClean="0">
                <a:latin typeface="Times New Roman" pitchFamily="18" charset="0"/>
                <a:cs typeface="Times New Roman" pitchFamily="18" charset="0"/>
              </a:rPr>
              <a:t>It is a project management technique, in which an initiative or project takes place, divided over several stages. </a:t>
            </a:r>
          </a:p>
          <a:p>
            <a:r>
              <a:rPr lang="en-US" sz="2600" dirty="0" smtClean="0">
                <a:latin typeface="Times New Roman" pitchFamily="18" charset="0"/>
                <a:cs typeface="Times New Roman" pitchFamily="18" charset="0"/>
              </a:rPr>
              <a:t>These stages are separated by so-called ‘gates’; the decision points for whether or not to proceed to the next stage. </a:t>
            </a:r>
          </a:p>
          <a:p>
            <a:r>
              <a:rPr lang="en-US" sz="2600" dirty="0" smtClean="0">
                <a:latin typeface="Times New Roman" pitchFamily="18" charset="0"/>
                <a:cs typeface="Times New Roman" pitchFamily="18" charset="0"/>
              </a:rPr>
              <a:t>This model can be used when developing new products, process changes or improvements. </a:t>
            </a:r>
            <a:endParaRPr lang="en-US" sz="2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823690"/>
          </a:xfrm>
        </p:spPr>
        <p:txBody>
          <a:bodyPr>
            <a:normAutofit/>
          </a:bodyPr>
          <a:lstStyle/>
          <a:p>
            <a:pPr algn="ctr"/>
            <a:r>
              <a:rPr lang="en-US" sz="4000" b="1" dirty="0" smtClean="0">
                <a:latin typeface="Times New Roman" pitchFamily="18" charset="0"/>
                <a:cs typeface="Times New Roman" pitchFamily="18" charset="0"/>
              </a:rPr>
              <a:t>Stage Gate Process</a:t>
            </a:r>
            <a:endParaRPr lang="en-US" sz="4000" b="1" dirty="0">
              <a:latin typeface="Times New Roman" pitchFamily="18" charset="0"/>
              <a:cs typeface="Times New Roman" pitchFamily="18" charset="0"/>
            </a:endParaRPr>
          </a:p>
        </p:txBody>
      </p:sp>
      <p:pic>
        <p:nvPicPr>
          <p:cNvPr id="5" name="Content Placeholder 4" descr="STAGE-GATE.png"/>
          <p:cNvPicPr>
            <a:picLocks noGrp="1" noChangeAspect="1"/>
          </p:cNvPicPr>
          <p:nvPr>
            <p:ph idx="1"/>
          </p:nvPr>
        </p:nvPicPr>
        <p:blipFill>
          <a:blip r:embed="rId2"/>
          <a:stretch>
            <a:fillRect/>
          </a:stretch>
        </p:blipFill>
        <p:spPr>
          <a:xfrm>
            <a:off x="914400" y="1143000"/>
            <a:ext cx="7914030" cy="5334000"/>
          </a:xfrm>
        </p:spPr>
        <p:style>
          <a:lnRef idx="2">
            <a:schemeClr val="accent4"/>
          </a:lnRef>
          <a:fillRef idx="1">
            <a:schemeClr val="lt1"/>
          </a:fillRef>
          <a:effectRef idx="0">
            <a:schemeClr val="accent4"/>
          </a:effectRef>
          <a:fontRef idx="minor">
            <a:schemeClr val="dk1"/>
          </a:fontRef>
        </p:style>
      </p:pic>
      <p:sp>
        <p:nvSpPr>
          <p:cNvPr id="4" name="Slide Number Placeholder 3"/>
          <p:cNvSpPr>
            <a:spLocks noGrp="1"/>
          </p:cNvSpPr>
          <p:nvPr>
            <p:ph type="sldNum" sz="quarter" idx="12"/>
          </p:nvPr>
        </p:nvSpPr>
        <p:spPr/>
        <p:txBody>
          <a:bodyPr/>
          <a:lstStyle/>
          <a:p>
            <a:fld id="{7171E003-E08C-4C96-BE6D-682EDE082C67}"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823690"/>
          </a:xfrm>
        </p:spPr>
        <p:txBody>
          <a:bodyPr>
            <a:normAutofit/>
          </a:bodyPr>
          <a:lstStyle/>
          <a:p>
            <a:pPr algn="ctr"/>
            <a:r>
              <a:rPr lang="en-US" sz="4000" b="1" dirty="0" smtClean="0">
                <a:latin typeface="Times New Roman" pitchFamily="18" charset="0"/>
                <a:cs typeface="Times New Roman" pitchFamily="18" charset="0"/>
              </a:rPr>
              <a:t>Stage Gate Process</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35</a:t>
            </a:fld>
            <a:endParaRPr lang="en-US"/>
          </a:p>
        </p:txBody>
      </p:sp>
      <p:pic>
        <p:nvPicPr>
          <p:cNvPr id="1026" name="Picture 2"/>
          <p:cNvPicPr>
            <a:picLocks noGrp="1" noChangeAspect="1" noChangeArrowheads="1"/>
          </p:cNvPicPr>
          <p:nvPr>
            <p:ph idx="1"/>
          </p:nvPr>
        </p:nvPicPr>
        <p:blipFill>
          <a:blip r:embed="rId2"/>
          <a:srcRect l="19207" t="34276" r="21229" b="23059"/>
          <a:stretch>
            <a:fillRect/>
          </a:stretch>
        </p:blipFill>
        <p:spPr bwMode="auto">
          <a:xfrm>
            <a:off x="381000" y="1447800"/>
            <a:ext cx="85344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823690"/>
          </a:xfrm>
        </p:spPr>
        <p:txBody>
          <a:bodyPr>
            <a:normAutofit/>
          </a:bodyPr>
          <a:lstStyle/>
          <a:p>
            <a:pPr algn="ctr"/>
            <a:r>
              <a:rPr lang="en-US" sz="4000" b="1" dirty="0" smtClean="0">
                <a:latin typeface="Times New Roman" pitchFamily="18" charset="0"/>
                <a:cs typeface="Times New Roman" pitchFamily="18" charset="0"/>
              </a:rPr>
              <a:t>Stage Gate Model</a:t>
            </a:r>
            <a:endParaRPr lang="en-US" sz="4000" b="1"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36</a:t>
            </a:fld>
            <a:endParaRPr lang="en-US"/>
          </a:p>
        </p:txBody>
      </p:sp>
      <p:pic>
        <p:nvPicPr>
          <p:cNvPr id="5" name="Picture 3" descr="C:\WINNT\Profiles\sudharsh\BA420EX2001\PortfolioManagementForNewProducts\18.jpg"/>
          <p:cNvPicPr>
            <a:picLocks noGrp="1" noChangeAspect="1" noChangeArrowheads="1"/>
          </p:cNvPicPr>
          <p:nvPr>
            <p:ph idx="1"/>
          </p:nvPr>
        </p:nvPicPr>
        <p:blipFill>
          <a:blip r:embed="rId2"/>
          <a:srcRect/>
          <a:stretch>
            <a:fillRect/>
          </a:stretch>
        </p:blipFill>
        <p:spPr bwMode="auto">
          <a:xfrm>
            <a:off x="652627" y="1219200"/>
            <a:ext cx="8186573" cy="5001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823690"/>
          </a:xfrm>
        </p:spPr>
        <p:txBody>
          <a:bodyPr>
            <a:normAutofit/>
          </a:bodyPr>
          <a:lstStyle/>
          <a:p>
            <a:pPr algn="ctr"/>
            <a:r>
              <a:rPr lang="en-US" sz="4000" b="1" dirty="0" smtClean="0">
                <a:latin typeface="Times New Roman" pitchFamily="18" charset="0"/>
                <a:cs typeface="Times New Roman" pitchFamily="18" charset="0"/>
              </a:rPr>
              <a:t>Stage Gate Process</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1295400" y="1219200"/>
            <a:ext cx="7543800" cy="5334000"/>
          </a:xfrm>
        </p:spPr>
        <p:style>
          <a:lnRef idx="2">
            <a:schemeClr val="accent4"/>
          </a:lnRef>
          <a:fillRef idx="1">
            <a:schemeClr val="lt1"/>
          </a:fillRef>
          <a:effectRef idx="0">
            <a:schemeClr val="accent4"/>
          </a:effectRef>
          <a:fontRef idx="minor">
            <a:schemeClr val="dk1"/>
          </a:fontRef>
        </p:style>
        <p:txBody>
          <a:bodyPr>
            <a:noAutofit/>
          </a:bodyPr>
          <a:lstStyle/>
          <a:p>
            <a:pPr>
              <a:buNone/>
            </a:pPr>
            <a:r>
              <a:rPr lang="en-US" sz="3200" b="1" dirty="0" smtClean="0">
                <a:latin typeface="Times New Roman" pitchFamily="18" charset="0"/>
                <a:cs typeface="Times New Roman" pitchFamily="18" charset="0"/>
              </a:rPr>
              <a:t>Gates</a:t>
            </a:r>
          </a:p>
          <a:p>
            <a:r>
              <a:rPr lang="en-US" sz="2800" dirty="0" smtClean="0">
                <a:latin typeface="Times New Roman" pitchFamily="18" charset="0"/>
                <a:cs typeface="Times New Roman" pitchFamily="18" charset="0"/>
              </a:rPr>
              <a:t>At each gate, a decision is made whether to continue the process or not. </a:t>
            </a:r>
          </a:p>
          <a:p>
            <a:r>
              <a:rPr lang="en-US" sz="2800" dirty="0" smtClean="0">
                <a:latin typeface="Times New Roman" pitchFamily="18" charset="0"/>
                <a:cs typeface="Times New Roman" pitchFamily="18" charset="0"/>
              </a:rPr>
              <a:t>This decision is based on the prognosis and information available at that moment and The quality of an idea is assessed at each of the gates. </a:t>
            </a:r>
          </a:p>
          <a:p>
            <a:r>
              <a:rPr lang="en-US" sz="2800" dirty="0" smtClean="0">
                <a:latin typeface="Times New Roman" pitchFamily="18" charset="0"/>
                <a:cs typeface="Times New Roman" pitchFamily="18" charset="0"/>
              </a:rPr>
              <a:t>This concerns the quality of the execution, business motivation to continue financially and the action plan showing what needs to be done in order for the project to have a chance at succeeding. </a:t>
            </a:r>
            <a:endParaRPr lang="en-US" sz="2800" b="1"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823690"/>
          </a:xfrm>
        </p:spPr>
        <p:txBody>
          <a:bodyPr>
            <a:normAutofit/>
          </a:bodyPr>
          <a:lstStyle/>
          <a:p>
            <a:pPr algn="ctr"/>
            <a:r>
              <a:rPr lang="en-US" sz="4000" b="1" dirty="0" smtClean="0">
                <a:latin typeface="Times New Roman" pitchFamily="18" charset="0"/>
                <a:cs typeface="Times New Roman" pitchFamily="18" charset="0"/>
              </a:rPr>
              <a:t>Stage Gate Process</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1295400" y="1219200"/>
            <a:ext cx="7543800" cy="5334000"/>
          </a:xfrm>
        </p:spPr>
        <p:style>
          <a:lnRef idx="2">
            <a:schemeClr val="accent4"/>
          </a:lnRef>
          <a:fillRef idx="1">
            <a:schemeClr val="lt1"/>
          </a:fillRef>
          <a:effectRef idx="0">
            <a:schemeClr val="accent4"/>
          </a:effectRef>
          <a:fontRef idx="minor">
            <a:schemeClr val="dk1"/>
          </a:fontRef>
        </p:style>
        <p:txBody>
          <a:bodyPr>
            <a:noAutofit/>
          </a:bodyPr>
          <a:lstStyle/>
          <a:p>
            <a:pPr>
              <a:buNone/>
            </a:pPr>
            <a:r>
              <a:rPr lang="en-US" sz="3200" b="1" dirty="0" smtClean="0">
                <a:latin typeface="Times New Roman" pitchFamily="18" charset="0"/>
                <a:cs typeface="Times New Roman" pitchFamily="18" charset="0"/>
              </a:rPr>
              <a:t>Gates</a:t>
            </a:r>
          </a:p>
          <a:p>
            <a:r>
              <a:rPr lang="en-US" sz="2800" dirty="0" smtClean="0">
                <a:latin typeface="Times New Roman" pitchFamily="18" charset="0"/>
                <a:cs typeface="Times New Roman" pitchFamily="18" charset="0"/>
              </a:rPr>
              <a:t>At each gate, a decision is made whether to continue the process or not. </a:t>
            </a:r>
          </a:p>
          <a:p>
            <a:r>
              <a:rPr lang="en-US" sz="2800" dirty="0" smtClean="0">
                <a:latin typeface="Times New Roman" pitchFamily="18" charset="0"/>
                <a:cs typeface="Times New Roman" pitchFamily="18" charset="0"/>
              </a:rPr>
              <a:t>This decision is based on the prognosis and information available at that moment and The quality of an idea is assessed at each of the gates. </a:t>
            </a:r>
          </a:p>
          <a:p>
            <a:r>
              <a:rPr lang="en-US" sz="2800" dirty="0" smtClean="0">
                <a:latin typeface="Times New Roman" pitchFamily="18" charset="0"/>
                <a:cs typeface="Times New Roman" pitchFamily="18" charset="0"/>
              </a:rPr>
              <a:t>This concerns the quality of the execution, business motivation to continue financially and the action plan showing what needs to be done in order for the project to have a chance at succeeding. </a:t>
            </a:r>
            <a:endParaRPr lang="en-US" sz="2800" b="1"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7086600" cy="823690"/>
          </a:xfrm>
        </p:spPr>
        <p:txBody>
          <a:bodyPr>
            <a:normAutofit/>
          </a:bodyPr>
          <a:lstStyle/>
          <a:p>
            <a:pPr algn="ctr"/>
            <a:r>
              <a:rPr lang="en-US" sz="4000" b="1" dirty="0" smtClean="0">
                <a:latin typeface="Times New Roman" pitchFamily="18" charset="0"/>
                <a:cs typeface="Times New Roman" pitchFamily="18" charset="0"/>
              </a:rPr>
              <a:t>Stage Gate Process</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1295400" y="1219200"/>
            <a:ext cx="7543800" cy="5334000"/>
          </a:xfrm>
        </p:spPr>
        <p:style>
          <a:lnRef idx="2">
            <a:schemeClr val="accent4"/>
          </a:lnRef>
          <a:fillRef idx="1">
            <a:schemeClr val="lt1"/>
          </a:fillRef>
          <a:effectRef idx="0">
            <a:schemeClr val="accent4"/>
          </a:effectRef>
          <a:fontRef idx="minor">
            <a:schemeClr val="dk1"/>
          </a:fontRef>
        </p:style>
        <p:txBody>
          <a:bodyPr>
            <a:noAutofit/>
          </a:bodyPr>
          <a:lstStyle/>
          <a:p>
            <a:pPr>
              <a:buNone/>
            </a:pPr>
            <a:r>
              <a:rPr lang="en-US" sz="3200" b="1" dirty="0" smtClean="0">
                <a:latin typeface="Times New Roman" pitchFamily="18" charset="0"/>
                <a:cs typeface="Times New Roman" pitchFamily="18" charset="0"/>
              </a:rPr>
              <a:t>Gates – Decisions</a:t>
            </a:r>
          </a:p>
          <a:p>
            <a:r>
              <a:rPr lang="en-US" sz="2800" b="1" dirty="0" smtClean="0">
                <a:latin typeface="Times New Roman" pitchFamily="18" charset="0"/>
                <a:cs typeface="Times New Roman" pitchFamily="18" charset="0"/>
              </a:rPr>
              <a:t>Go: </a:t>
            </a:r>
            <a:r>
              <a:rPr lang="en-US" sz="2800" dirty="0" smtClean="0">
                <a:latin typeface="Times New Roman" pitchFamily="18" charset="0"/>
                <a:cs typeface="Times New Roman" pitchFamily="18" charset="0"/>
              </a:rPr>
              <a:t>The project is good enough to move on to the next stage.</a:t>
            </a:r>
          </a:p>
          <a:p>
            <a:r>
              <a:rPr lang="en-US" sz="2800" b="1" dirty="0" smtClean="0">
                <a:latin typeface="Times New Roman" pitchFamily="18" charset="0"/>
                <a:cs typeface="Times New Roman" pitchFamily="18" charset="0"/>
              </a:rPr>
              <a:t>Kill: </a:t>
            </a:r>
            <a:r>
              <a:rPr lang="en-US" sz="2800" dirty="0" smtClean="0">
                <a:latin typeface="Times New Roman" pitchFamily="18" charset="0"/>
                <a:cs typeface="Times New Roman" pitchFamily="18" charset="0"/>
              </a:rPr>
              <a:t>The project is not good enough to develop further and is shut down right away.</a:t>
            </a:r>
          </a:p>
          <a:p>
            <a:r>
              <a:rPr lang="en-US" sz="2800" b="1" dirty="0" smtClean="0">
                <a:latin typeface="Times New Roman" pitchFamily="18" charset="0"/>
                <a:cs typeface="Times New Roman" pitchFamily="18" charset="0"/>
              </a:rPr>
              <a:t>Hold: </a:t>
            </a:r>
            <a:r>
              <a:rPr lang="en-US" sz="2800" dirty="0" smtClean="0">
                <a:latin typeface="Times New Roman" pitchFamily="18" charset="0"/>
                <a:cs typeface="Times New Roman" pitchFamily="18" charset="0"/>
              </a:rPr>
              <a:t>The project is neither good enough nor bad enough.	It is put on hold to possibly be resumed at a later date.</a:t>
            </a:r>
          </a:p>
          <a:p>
            <a:r>
              <a:rPr lang="en-US" sz="2800" b="1" dirty="0" smtClean="0">
                <a:latin typeface="Times New Roman" pitchFamily="18" charset="0"/>
                <a:cs typeface="Times New Roman" pitchFamily="18" charset="0"/>
              </a:rPr>
              <a:t>Recycle: </a:t>
            </a:r>
            <a:r>
              <a:rPr lang="en-US" sz="2800" dirty="0" smtClean="0">
                <a:latin typeface="Times New Roman" pitchFamily="18" charset="0"/>
                <a:cs typeface="Times New Roman" pitchFamily="18" charset="0"/>
              </a:rPr>
              <a:t>The project is good enough to develop further, provided some changes are made.</a:t>
            </a:r>
          </a:p>
        </p:txBody>
      </p:sp>
      <p:sp>
        <p:nvSpPr>
          <p:cNvPr id="4" name="Slide Number Placeholder 3"/>
          <p:cNvSpPr>
            <a:spLocks noGrp="1"/>
          </p:cNvSpPr>
          <p:nvPr>
            <p:ph type="sldNum" sz="quarter" idx="12"/>
          </p:nvPr>
        </p:nvSpPr>
        <p:spPr/>
        <p:txBody>
          <a:bodyPr/>
          <a:lstStyle/>
          <a:p>
            <a:fld id="{7171E003-E08C-4C96-BE6D-682EDE082C67}"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6683765" cy="1280890"/>
          </a:xfrm>
        </p:spPr>
        <p:txBody>
          <a:bodyPr>
            <a:normAutofit/>
          </a:bodyPr>
          <a:lstStyle/>
          <a:p>
            <a:pPr algn="l"/>
            <a:r>
              <a:rPr lang="en-US" cap="all" dirty="0" smtClean="0">
                <a:latin typeface="Times New Roman" pitchFamily="18" charset="0"/>
                <a:cs typeface="Times New Roman" pitchFamily="18" charset="0"/>
              </a:rPr>
              <a:t>DIVERGENT THINKING</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066800" y="1447800"/>
            <a:ext cx="7772400" cy="5105400"/>
          </a:xfrm>
        </p:spPr>
        <p:style>
          <a:lnRef idx="2">
            <a:schemeClr val="accent4"/>
          </a:lnRef>
          <a:fillRef idx="1">
            <a:schemeClr val="lt1"/>
          </a:fillRef>
          <a:effectRef idx="0">
            <a:schemeClr val="accent4"/>
          </a:effectRef>
          <a:fontRef idx="minor">
            <a:schemeClr val="dk1"/>
          </a:fontRef>
        </p:style>
        <p:txBody>
          <a:bodyPr>
            <a:normAutofit/>
          </a:bodyPr>
          <a:lstStyle/>
          <a:p>
            <a:pPr fontAlgn="base"/>
            <a:r>
              <a:rPr lang="en-US" sz="2400" b="1" i="1" dirty="0" smtClean="0">
                <a:latin typeface="Times New Roman" pitchFamily="18" charset="0"/>
                <a:cs typeface="Times New Roman" pitchFamily="18" charset="0"/>
              </a:rPr>
              <a:t>“</a:t>
            </a:r>
            <a:r>
              <a:rPr lang="en-US" sz="2400" b="1" i="1" dirty="0">
                <a:latin typeface="Times New Roman" pitchFamily="18" charset="0"/>
                <a:cs typeface="Times New Roman" pitchFamily="18" charset="0"/>
              </a:rPr>
              <a:t>The work of art is the exaggeration of the idea</a:t>
            </a:r>
            <a:r>
              <a:rPr lang="en-US" sz="2400" b="1" i="1" dirty="0" smtClean="0">
                <a:latin typeface="Times New Roman" pitchFamily="18" charset="0"/>
                <a:cs typeface="Times New Roman" pitchFamily="18" charset="0"/>
              </a:rPr>
              <a:t>”</a:t>
            </a:r>
          </a:p>
          <a:p>
            <a:pPr fontAlgn="base"/>
            <a:r>
              <a:rPr lang="en-US" sz="2400" dirty="0">
                <a:latin typeface="Times New Roman" pitchFamily="18" charset="0"/>
                <a:cs typeface="Times New Roman" pitchFamily="18" charset="0"/>
              </a:rPr>
              <a:t>Divergent thinking is the process of thought where a person uses flexibility, fluency and originality to explore as many solutions or options to a problem or issue as possible. It is the opposite of convergent thinking, which has the characteristic to focus on only one idea or single solution</a:t>
            </a:r>
            <a:r>
              <a:rPr lang="en-US" sz="2400" dirty="0" smtClean="0">
                <a:latin typeface="Times New Roman" pitchFamily="18" charset="0"/>
                <a:cs typeface="Times New Roman" pitchFamily="18" charset="0"/>
              </a:rPr>
              <a:t>.</a:t>
            </a:r>
          </a:p>
          <a:p>
            <a:pPr fontAlgn="base"/>
            <a:r>
              <a:rPr lang="en-US" sz="2400" b="1" dirty="0" smtClean="0">
                <a:latin typeface="Times New Roman" pitchFamily="18" charset="0"/>
                <a:cs typeface="Times New Roman" pitchFamily="18" charset="0"/>
              </a:rPr>
              <a:t>Examples: </a:t>
            </a:r>
          </a:p>
          <a:p>
            <a:pPr algn="just" fontAlgn="base">
              <a:buNone/>
            </a:pPr>
            <a:r>
              <a:rPr lang="en-US" sz="2400" b="1" dirty="0">
                <a:latin typeface="Times New Roman" pitchFamily="18" charset="0"/>
                <a:cs typeface="Times New Roman" pitchFamily="18" charset="0"/>
              </a:rPr>
              <a:t> </a:t>
            </a:r>
            <a:r>
              <a:rPr lang="en-US" sz="2400" b="1" dirty="0" smtClean="0">
                <a:latin typeface="Times New Roman" pitchFamily="18" charset="0"/>
                <a:cs typeface="Times New Roman" pitchFamily="18" charset="0"/>
              </a:rPr>
              <a:t>   </a:t>
            </a: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medical student doesn’t always have to be either a </a:t>
            </a:r>
            <a:r>
              <a:rPr lang="en-US" sz="2400" i="1" dirty="0">
                <a:latin typeface="Times New Roman" pitchFamily="18" charset="0"/>
                <a:cs typeface="Times New Roman" pitchFamily="18" charset="0"/>
              </a:rPr>
              <a:t>doctor </a:t>
            </a:r>
            <a:r>
              <a:rPr lang="en-US" sz="2400" dirty="0">
                <a:latin typeface="Times New Roman" pitchFamily="18" charset="0"/>
                <a:cs typeface="Times New Roman" pitchFamily="18" charset="0"/>
              </a:rPr>
              <a:t>or </a:t>
            </a:r>
            <a:r>
              <a:rPr lang="en-US" sz="2400" i="1" dirty="0">
                <a:latin typeface="Times New Roman" pitchFamily="18" charset="0"/>
                <a:cs typeface="Times New Roman" pitchFamily="18" charset="0"/>
              </a:rPr>
              <a:t>nothing. </a:t>
            </a:r>
            <a:r>
              <a:rPr lang="en-US" sz="2400" dirty="0">
                <a:latin typeface="Times New Roman" pitchFamily="18" charset="0"/>
                <a:cs typeface="Times New Roman" pitchFamily="18" charset="0"/>
              </a:rPr>
              <a:t>She could very well make a career switch in the future and be a writer, or a painter, and varieties of other possibilities.</a:t>
            </a:r>
          </a:p>
          <a:p>
            <a:pPr fontAlgn="base"/>
            <a:endParaRPr lang="en-US" sz="2400" dirty="0">
              <a:latin typeface="Times New Roman" pitchFamily="18" charset="0"/>
              <a:cs typeface="Times New Roman" pitchFamily="18" charset="0"/>
            </a:endParaRPr>
          </a:p>
        </p:txBody>
      </p:sp>
      <p:pic>
        <p:nvPicPr>
          <p:cNvPr id="2052" name="Picture 4"/>
          <p:cNvPicPr>
            <a:picLocks noChangeAspect="1" noChangeArrowheads="1"/>
          </p:cNvPicPr>
          <p:nvPr/>
        </p:nvPicPr>
        <p:blipFill>
          <a:blip r:embed="rId2"/>
          <a:srcRect/>
          <a:stretch>
            <a:fillRect/>
          </a:stretch>
        </p:blipFill>
        <p:spPr bwMode="auto">
          <a:xfrm>
            <a:off x="6934200" y="152400"/>
            <a:ext cx="1447800" cy="1143000"/>
          </a:xfrm>
          <a:prstGeom prst="rect">
            <a:avLst/>
          </a:prstGeom>
          <a:ln>
            <a:headEnd/>
            <a:tailEnd/>
          </a:ln>
        </p:spPr>
        <p:style>
          <a:lnRef idx="2">
            <a:schemeClr val="accent4"/>
          </a:lnRef>
          <a:fillRef idx="1">
            <a:schemeClr val="lt1"/>
          </a:fillRef>
          <a:effectRef idx="0">
            <a:schemeClr val="accent4"/>
          </a:effectRef>
          <a:fontRef idx="minor">
            <a:schemeClr val="dk1"/>
          </a:fontRef>
        </p:style>
      </p:pic>
      <p:sp>
        <p:nvSpPr>
          <p:cNvPr id="5" name="Slide Number Placeholder 4"/>
          <p:cNvSpPr>
            <a:spLocks noGrp="1"/>
          </p:cNvSpPr>
          <p:nvPr>
            <p:ph type="sldNum" sz="quarter" idx="12"/>
          </p:nvPr>
        </p:nvSpPr>
        <p:spPr/>
        <p:txBody>
          <a:bodyPr/>
          <a:lstStyle/>
          <a:p>
            <a:fld id="{7171E003-E08C-4C96-BE6D-682EDE082C67}"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304800"/>
            <a:ext cx="7391400" cy="5821363"/>
          </a:xfrm>
        </p:spPr>
        <p:style>
          <a:lnRef idx="2">
            <a:schemeClr val="accent4"/>
          </a:lnRef>
          <a:fillRef idx="1">
            <a:schemeClr val="lt1"/>
          </a:fillRef>
          <a:effectRef idx="0">
            <a:schemeClr val="accent4"/>
          </a:effectRef>
          <a:fontRef idx="minor">
            <a:schemeClr val="dk1"/>
          </a:fontRef>
        </p:style>
        <p:txBody>
          <a:bodyPr>
            <a:normAutofit/>
          </a:bodyPr>
          <a:lstStyle/>
          <a:p>
            <a:pPr>
              <a:buNone/>
            </a:pPr>
            <a:r>
              <a:rPr lang="en-US" b="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Stages</a:t>
            </a:r>
          </a:p>
          <a:p>
            <a:pPr>
              <a:buNone/>
            </a:pPr>
            <a:r>
              <a:rPr lang="en-US" sz="2800" dirty="0" smtClean="0">
                <a:latin typeface="Times New Roman" pitchFamily="18" charset="0"/>
                <a:cs typeface="Times New Roman" pitchFamily="18" charset="0"/>
              </a:rPr>
              <a:t>	The Stage Gate process consists of a number of stages, which are connected to each other by gates. Each stage is designed to collect specific information:</a:t>
            </a:r>
          </a:p>
          <a:p>
            <a:pPr>
              <a:buNone/>
            </a:pPr>
            <a:r>
              <a:rPr lang="en-US" sz="2800" dirty="0" smtClean="0">
                <a:latin typeface="Times New Roman" pitchFamily="18" charset="0"/>
                <a:cs typeface="Times New Roman" pitchFamily="18" charset="0"/>
              </a:rPr>
              <a:t>	Stage 0: discovery</a:t>
            </a:r>
          </a:p>
          <a:p>
            <a:pPr>
              <a:buNone/>
            </a:pPr>
            <a:r>
              <a:rPr lang="en-US" sz="2800" dirty="0" smtClean="0">
                <a:latin typeface="Times New Roman" pitchFamily="18" charset="0"/>
                <a:cs typeface="Times New Roman" pitchFamily="18" charset="0"/>
              </a:rPr>
              <a:t>	Stage 1: scoping</a:t>
            </a:r>
          </a:p>
          <a:p>
            <a:pPr>
              <a:buNone/>
            </a:pPr>
            <a:r>
              <a:rPr lang="en-US" sz="2800" dirty="0" smtClean="0">
                <a:latin typeface="Times New Roman" pitchFamily="18" charset="0"/>
                <a:cs typeface="Times New Roman" pitchFamily="18" charset="0"/>
              </a:rPr>
              <a:t> 	Stage 2: business plan concept</a:t>
            </a:r>
          </a:p>
          <a:p>
            <a:pPr>
              <a:buNone/>
            </a:pPr>
            <a:r>
              <a:rPr lang="en-US" sz="2800" dirty="0" smtClean="0">
                <a:latin typeface="Times New Roman" pitchFamily="18" charset="0"/>
                <a:cs typeface="Times New Roman" pitchFamily="18" charset="0"/>
              </a:rPr>
              <a:t>	Stage 3: development</a:t>
            </a:r>
          </a:p>
          <a:p>
            <a:pPr>
              <a:buNone/>
            </a:pPr>
            <a:r>
              <a:rPr lang="en-US" sz="2800" dirty="0" smtClean="0">
                <a:latin typeface="Times New Roman" pitchFamily="18" charset="0"/>
                <a:cs typeface="Times New Roman" pitchFamily="18" charset="0"/>
              </a:rPr>
              <a:t>	Stage 4: testing and validation</a:t>
            </a:r>
          </a:p>
          <a:p>
            <a:pPr>
              <a:buNone/>
            </a:pPr>
            <a:r>
              <a:rPr lang="en-US" sz="2800" dirty="0" smtClean="0">
                <a:latin typeface="Times New Roman" pitchFamily="18" charset="0"/>
                <a:cs typeface="Times New Roman" pitchFamily="18" charset="0"/>
              </a:rPr>
              <a:t>	Stage 5: launch and implementation</a:t>
            </a:r>
          </a:p>
          <a:p>
            <a:endParaRPr lang="en-US" dirty="0"/>
          </a:p>
        </p:txBody>
      </p:sp>
      <p:sp>
        <p:nvSpPr>
          <p:cNvPr id="4" name="Slide Number Placeholder 3"/>
          <p:cNvSpPr>
            <a:spLocks noGrp="1"/>
          </p:cNvSpPr>
          <p:nvPr>
            <p:ph type="sldNum" sz="quarter" idx="12"/>
          </p:nvPr>
        </p:nvSpPr>
        <p:spPr/>
        <p:txBody>
          <a:bodyPr/>
          <a:lstStyle/>
          <a:p>
            <a:fld id="{7171E003-E08C-4C96-BE6D-682EDE082C67}" type="slidenum">
              <a:rPr lang="en-US" smtClean="0"/>
              <a:pPr/>
              <a:t>40</a:t>
            </a:fld>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srcRect/>
          <a:stretch>
            <a:fillRect/>
          </a:stretch>
        </p:blipFill>
        <p:spPr bwMode="auto">
          <a:xfrm>
            <a:off x="1219200" y="228600"/>
            <a:ext cx="7772400" cy="5958358"/>
          </a:xfrm>
          <a:prstGeom prst="rect">
            <a:avLst/>
          </a:prstGeom>
          <a:ln>
            <a:headEnd/>
            <a:tailEnd/>
          </a:ln>
        </p:spPr>
        <p:style>
          <a:lnRef idx="2">
            <a:schemeClr val="accent4"/>
          </a:lnRef>
          <a:fillRef idx="1">
            <a:schemeClr val="lt1"/>
          </a:fillRef>
          <a:effectRef idx="0">
            <a:schemeClr val="accent4"/>
          </a:effectRef>
          <a:fontRef idx="minor">
            <a:schemeClr val="dk1"/>
          </a:fontRef>
        </p:style>
      </p:pic>
      <p:sp>
        <p:nvSpPr>
          <p:cNvPr id="3" name="Slide Number Placeholder 2"/>
          <p:cNvSpPr>
            <a:spLocks noGrp="1"/>
          </p:cNvSpPr>
          <p:nvPr>
            <p:ph type="sldNum" sz="quarter" idx="12"/>
          </p:nvPr>
        </p:nvSpPr>
        <p:spPr/>
        <p:txBody>
          <a:bodyPr/>
          <a:lstStyle/>
          <a:p>
            <a:fld id="{7171E003-E08C-4C96-BE6D-682EDE082C67}"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228600"/>
            <a:ext cx="7696200" cy="6324600"/>
          </a:xfrm>
        </p:spPr>
        <p:style>
          <a:lnRef idx="2">
            <a:schemeClr val="accent4"/>
          </a:lnRef>
          <a:fillRef idx="1">
            <a:schemeClr val="lt1"/>
          </a:fillRef>
          <a:effectRef idx="0">
            <a:schemeClr val="accent4"/>
          </a:effectRef>
          <a:fontRef idx="minor">
            <a:schemeClr val="dk1"/>
          </a:fontRef>
        </p:style>
        <p:txBody>
          <a:bodyPr>
            <a:normAutofit fontScale="85000" lnSpcReduction="20000"/>
          </a:bodyPr>
          <a:lstStyle/>
          <a:p>
            <a:pPr>
              <a:buNone/>
            </a:pPr>
            <a:r>
              <a:rPr lang="en-US" b="1" dirty="0" smtClean="0">
                <a:latin typeface="Times New Roman" pitchFamily="18" charset="0"/>
                <a:cs typeface="Times New Roman" pitchFamily="18" charset="0"/>
              </a:rPr>
              <a:t>	</a:t>
            </a:r>
            <a:r>
              <a:rPr lang="en-US" sz="3000" b="1" dirty="0" smtClean="0">
                <a:latin typeface="Times New Roman" pitchFamily="18" charset="0"/>
                <a:cs typeface="Times New Roman" pitchFamily="18" charset="0"/>
              </a:rPr>
              <a:t>Stage 0: discovery</a:t>
            </a:r>
          </a:p>
          <a:p>
            <a:pPr>
              <a:buFont typeface="Wingdings" pitchFamily="2" charset="2"/>
              <a:buChar char="Ø"/>
            </a:pPr>
            <a:r>
              <a:rPr lang="en-US" sz="2600" dirty="0" smtClean="0">
                <a:latin typeface="Times New Roman" pitchFamily="18" charset="0"/>
                <a:cs typeface="Times New Roman" pitchFamily="18" charset="0"/>
              </a:rPr>
              <a:t>This initial preparatory stage determines which project a company wants and is able to carry out. </a:t>
            </a:r>
          </a:p>
          <a:p>
            <a:pPr>
              <a:buFont typeface="Wingdings" pitchFamily="2" charset="2"/>
              <a:buChar char="Ø"/>
            </a:pPr>
            <a:r>
              <a:rPr lang="en-US" sz="2600" dirty="0" smtClean="0">
                <a:latin typeface="Times New Roman" pitchFamily="18" charset="0"/>
                <a:cs typeface="Times New Roman" pitchFamily="18" charset="0"/>
              </a:rPr>
              <a:t> Ideas can be generated in brainstorming sessions. Employees, Customers and </a:t>
            </a:r>
            <a:r>
              <a:rPr lang="en-US" sz="2600" smtClean="0">
                <a:latin typeface="Times New Roman" pitchFamily="18" charset="0"/>
                <a:cs typeface="Times New Roman" pitchFamily="18" charset="0"/>
              </a:rPr>
              <a:t>suppliers provide </a:t>
            </a:r>
            <a:r>
              <a:rPr lang="en-US" sz="2600" dirty="0" smtClean="0">
                <a:latin typeface="Times New Roman" pitchFamily="18" charset="0"/>
                <a:cs typeface="Times New Roman" pitchFamily="18" charset="0"/>
              </a:rPr>
              <a:t>useful information. </a:t>
            </a:r>
          </a:p>
          <a:p>
            <a:pPr>
              <a:buFont typeface="Wingdings" pitchFamily="2" charset="2"/>
              <a:buChar char="Ø"/>
            </a:pPr>
            <a:r>
              <a:rPr lang="en-US" sz="2600" dirty="0" smtClean="0">
                <a:latin typeface="Times New Roman" pitchFamily="18" charset="0"/>
                <a:cs typeface="Times New Roman" pitchFamily="18" charset="0"/>
              </a:rPr>
              <a:t>  An idea is first selected and then proposed. If the idea is not worth the effort, the gate closes here.</a:t>
            </a:r>
          </a:p>
          <a:p>
            <a:pPr>
              <a:buNone/>
            </a:pPr>
            <a:r>
              <a:rPr lang="en-US" b="1" dirty="0" smtClean="0">
                <a:latin typeface="Times New Roman" pitchFamily="18" charset="0"/>
                <a:cs typeface="Times New Roman" pitchFamily="18" charset="0"/>
              </a:rPr>
              <a:t>	</a:t>
            </a:r>
            <a:r>
              <a:rPr lang="en-US" sz="3000" b="1" dirty="0" smtClean="0">
                <a:latin typeface="Times New Roman" pitchFamily="18" charset="0"/>
                <a:cs typeface="Times New Roman" pitchFamily="18" charset="0"/>
              </a:rPr>
              <a:t>Stage 1: Scoping</a:t>
            </a:r>
          </a:p>
          <a:p>
            <a:pPr>
              <a:buFont typeface="Wingdings" pitchFamily="2" charset="2"/>
              <a:buChar char="Ø"/>
            </a:pPr>
            <a:r>
              <a:rPr lang="en-US" sz="2600" dirty="0" smtClean="0">
                <a:latin typeface="Times New Roman" pitchFamily="18" charset="0"/>
                <a:cs typeface="Times New Roman" pitchFamily="18" charset="0"/>
              </a:rPr>
              <a:t> This stage is all about evaluating the product and the associated market. </a:t>
            </a:r>
          </a:p>
          <a:p>
            <a:pPr>
              <a:buFont typeface="Wingdings" pitchFamily="2" charset="2"/>
              <a:buChar char="Ø"/>
            </a:pPr>
            <a:r>
              <a:rPr lang="en-US" sz="2600" dirty="0" smtClean="0">
                <a:latin typeface="Times New Roman" pitchFamily="18" charset="0"/>
                <a:cs typeface="Times New Roman" pitchFamily="18" charset="0"/>
              </a:rPr>
              <a:t> What are the product’s strengths and weaknesses and what can it bring to the user/consumer in terms of added value? This stage takes all the possible threats from competitors into account. </a:t>
            </a:r>
          </a:p>
          <a:p>
            <a:pPr>
              <a:buFont typeface="Wingdings" pitchFamily="2" charset="2"/>
              <a:buChar char="Ø"/>
            </a:pPr>
            <a:r>
              <a:rPr lang="en-US" sz="2600" dirty="0" smtClean="0">
                <a:latin typeface="Times New Roman" pitchFamily="18" charset="0"/>
                <a:cs typeface="Times New Roman" pitchFamily="18" charset="0"/>
              </a:rPr>
              <a:t> Based on the assessed threat, production will or will not continue. </a:t>
            </a:r>
          </a:p>
          <a:p>
            <a:pPr>
              <a:buFont typeface="Wingdings" pitchFamily="2" charset="2"/>
              <a:buChar char="Ø"/>
            </a:pPr>
            <a:r>
              <a:rPr lang="en-US" sz="2600" dirty="0" smtClean="0">
                <a:latin typeface="Times New Roman" pitchFamily="18" charset="0"/>
                <a:cs typeface="Times New Roman" pitchFamily="18" charset="0"/>
              </a:rPr>
              <a:t> The greater the threat, the greater the chance that the gate will close.</a:t>
            </a:r>
          </a:p>
          <a:p>
            <a:endParaRPr lang="en-US" dirty="0"/>
          </a:p>
        </p:txBody>
      </p:sp>
      <p:sp>
        <p:nvSpPr>
          <p:cNvPr id="4" name="Slide Number Placeholder 3"/>
          <p:cNvSpPr>
            <a:spLocks noGrp="1"/>
          </p:cNvSpPr>
          <p:nvPr>
            <p:ph type="sldNum" sz="quarter" idx="12"/>
          </p:nvPr>
        </p:nvSpPr>
        <p:spPr/>
        <p:txBody>
          <a:bodyPr/>
          <a:lstStyle/>
          <a:p>
            <a:fld id="{7171E003-E08C-4C96-BE6D-682EDE082C67}"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228600"/>
            <a:ext cx="7848600" cy="6324600"/>
          </a:xfrm>
        </p:spPr>
        <p:style>
          <a:lnRef idx="2">
            <a:schemeClr val="accent4"/>
          </a:lnRef>
          <a:fillRef idx="1">
            <a:schemeClr val="lt1"/>
          </a:fillRef>
          <a:effectRef idx="0">
            <a:schemeClr val="accent4"/>
          </a:effectRef>
          <a:fontRef idx="minor">
            <a:schemeClr val="dk1"/>
          </a:fontRef>
        </p:style>
        <p:txBody>
          <a:bodyPr>
            <a:normAutofit fontScale="25000" lnSpcReduction="20000"/>
          </a:bodyPr>
          <a:lstStyle/>
          <a:p>
            <a:pPr>
              <a:buNone/>
            </a:pPr>
            <a:r>
              <a:rPr lang="en-US" sz="8600" b="1" dirty="0" smtClean="0"/>
              <a:t>	</a:t>
            </a:r>
            <a:r>
              <a:rPr lang="en-US" sz="11200" b="1" dirty="0" smtClean="0">
                <a:latin typeface="Times New Roman" pitchFamily="18" charset="0"/>
                <a:cs typeface="Times New Roman" pitchFamily="18" charset="0"/>
              </a:rPr>
              <a:t>Stage 2: Business plan concept</a:t>
            </a:r>
          </a:p>
          <a:p>
            <a:pPr>
              <a:buFont typeface="Wingdings" pitchFamily="2" charset="2"/>
              <a:buChar char="Ø"/>
            </a:pPr>
            <a:r>
              <a:rPr lang="en-US" sz="9600" dirty="0" smtClean="0">
                <a:latin typeface="Times New Roman" pitchFamily="18" charset="0"/>
                <a:cs typeface="Times New Roman" pitchFamily="18" charset="0"/>
              </a:rPr>
              <a:t>Now that the product is resistant to competition, a business plan is drawn up. </a:t>
            </a:r>
          </a:p>
          <a:p>
            <a:pPr>
              <a:buFont typeface="Wingdings" pitchFamily="2" charset="2"/>
              <a:buChar char="Ø"/>
            </a:pPr>
            <a:r>
              <a:rPr lang="en-US" sz="9600" dirty="0" smtClean="0">
                <a:latin typeface="Times New Roman" pitchFamily="18" charset="0"/>
                <a:cs typeface="Times New Roman" pitchFamily="18" charset="0"/>
              </a:rPr>
              <a:t>This is the last stage of concept development and is crucial before the starting with development of the actual product. </a:t>
            </a:r>
          </a:p>
          <a:p>
            <a:pPr>
              <a:buFont typeface="Wingdings" pitchFamily="2" charset="2"/>
              <a:buChar char="Ø"/>
            </a:pPr>
            <a:r>
              <a:rPr lang="en-US" sz="9600" dirty="0" smtClean="0">
                <a:latin typeface="Times New Roman" pitchFamily="18" charset="0"/>
                <a:cs typeface="Times New Roman" pitchFamily="18" charset="0"/>
              </a:rPr>
              <a:t>This stage is very labor-intensive and includes sub-stages that need to be completed:</a:t>
            </a:r>
          </a:p>
          <a:p>
            <a:pPr>
              <a:buNone/>
            </a:pPr>
            <a:r>
              <a:rPr lang="en-US" sz="9600" b="1" dirty="0" smtClean="0">
                <a:latin typeface="Times New Roman" pitchFamily="18" charset="0"/>
                <a:cs typeface="Times New Roman" pitchFamily="18" charset="0"/>
              </a:rPr>
              <a:t>		Product definition and analysis</a:t>
            </a:r>
          </a:p>
          <a:p>
            <a:pPr>
              <a:buNone/>
            </a:pPr>
            <a:r>
              <a:rPr lang="en-US" sz="9600" dirty="0" smtClean="0">
                <a:latin typeface="Times New Roman" pitchFamily="18" charset="0"/>
                <a:cs typeface="Times New Roman" pitchFamily="18" charset="0"/>
              </a:rPr>
              <a:t>	The customer value is determined by finding out which benefits the product offers and what conditions and functions it must meet. </a:t>
            </a:r>
          </a:p>
          <a:p>
            <a:pPr>
              <a:buNone/>
            </a:pPr>
            <a:r>
              <a:rPr lang="en-US" sz="9600" b="1" dirty="0" smtClean="0">
                <a:latin typeface="Times New Roman" pitchFamily="18" charset="0"/>
                <a:cs typeface="Times New Roman" pitchFamily="18" charset="0"/>
              </a:rPr>
              <a:t>		Creating the business plan</a:t>
            </a:r>
          </a:p>
          <a:p>
            <a:pPr>
              <a:buNone/>
            </a:pPr>
            <a:r>
              <a:rPr lang="en-US" sz="9600" dirty="0" smtClean="0">
                <a:latin typeface="Times New Roman" pitchFamily="18" charset="0"/>
                <a:cs typeface="Times New Roman" pitchFamily="18" charset="0"/>
              </a:rPr>
              <a:t>		In this document the product is described and defined, including the legal health and safety requirements.</a:t>
            </a:r>
          </a:p>
          <a:p>
            <a:pPr>
              <a:buNone/>
            </a:pPr>
            <a:r>
              <a:rPr lang="en-US" sz="9600" b="1" dirty="0" smtClean="0">
                <a:latin typeface="Times New Roman" pitchFamily="18" charset="0"/>
                <a:cs typeface="Times New Roman" pitchFamily="18" charset="0"/>
              </a:rPr>
              <a:t>	</a:t>
            </a:r>
            <a:endParaRPr lang="en-US" sz="96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81000"/>
            <a:ext cx="7543800" cy="5745163"/>
          </a:xfrm>
        </p:spPr>
        <p:style>
          <a:lnRef idx="2">
            <a:schemeClr val="accent4"/>
          </a:lnRef>
          <a:fillRef idx="1">
            <a:schemeClr val="lt1"/>
          </a:fillRef>
          <a:effectRef idx="0">
            <a:schemeClr val="accent4"/>
          </a:effectRef>
          <a:fontRef idx="minor">
            <a:schemeClr val="dk1"/>
          </a:fontRef>
        </p:style>
        <p:txBody>
          <a:bodyPr>
            <a:normAutofit/>
          </a:bodyPr>
          <a:lstStyle/>
          <a:p>
            <a:pPr algn="just">
              <a:buNone/>
            </a:pPr>
            <a:r>
              <a:rPr lang="en-US" sz="2800" b="1" dirty="0" smtClean="0"/>
              <a:t>	</a:t>
            </a:r>
            <a:r>
              <a:rPr lang="en-US" sz="2800" b="1" dirty="0" smtClean="0">
                <a:latin typeface="Times New Roman" pitchFamily="18" charset="0"/>
                <a:cs typeface="Times New Roman" pitchFamily="18" charset="0"/>
              </a:rPr>
              <a:t>Creating the project plan</a:t>
            </a:r>
          </a:p>
          <a:p>
            <a:pPr algn="just"/>
            <a:r>
              <a:rPr lang="en-US" sz="2400" dirty="0" smtClean="0">
                <a:latin typeface="Times New Roman" pitchFamily="18" charset="0"/>
                <a:cs typeface="Times New Roman" pitchFamily="18" charset="0"/>
              </a:rPr>
              <a:t>This plan contains a list of all tasks that are planned during the entire development process, and the people who will carry them out. </a:t>
            </a:r>
          </a:p>
          <a:p>
            <a:pPr algn="just"/>
            <a:r>
              <a:rPr lang="en-US" sz="2400" dirty="0" smtClean="0">
                <a:latin typeface="Times New Roman" pitchFamily="18" charset="0"/>
                <a:cs typeface="Times New Roman" pitchFamily="18" charset="0"/>
              </a:rPr>
              <a:t>The expected launch date can also be found in this plan.</a:t>
            </a:r>
          </a:p>
          <a:p>
            <a:pPr algn="just">
              <a:buNone/>
            </a:pPr>
            <a:r>
              <a:rPr lang="en-US" sz="2400" b="1" dirty="0" smtClean="0">
                <a:latin typeface="Times New Roman" pitchFamily="18" charset="0"/>
                <a:cs typeface="Times New Roman" pitchFamily="18" charset="0"/>
              </a:rPr>
              <a:t>	Feasibility review</a:t>
            </a:r>
          </a:p>
          <a:p>
            <a:pPr algn="just"/>
            <a:r>
              <a:rPr lang="en-US" sz="2400" dirty="0" smtClean="0">
                <a:latin typeface="Times New Roman" pitchFamily="18" charset="0"/>
                <a:cs typeface="Times New Roman" pitchFamily="18" charset="0"/>
              </a:rPr>
              <a:t>This includes a feasibility study in which different departments assess the plan’s chances of succeeding.</a:t>
            </a:r>
          </a:p>
          <a:p>
            <a:pPr algn="just"/>
            <a:r>
              <a:rPr lang="en-US" sz="2400" dirty="0" smtClean="0">
                <a:latin typeface="Times New Roman" pitchFamily="18" charset="0"/>
                <a:cs typeface="Times New Roman" pitchFamily="18" charset="0"/>
              </a:rPr>
              <a:t> If, after this stage, it appears that the business concept does not have sufficient potential to generate turnover, the gate will close.</a:t>
            </a:r>
          </a:p>
          <a:p>
            <a:endParaRPr lang="en-US" sz="2400" dirty="0" smtClean="0"/>
          </a:p>
          <a:p>
            <a:endParaRPr lang="en-US" dirty="0"/>
          </a:p>
        </p:txBody>
      </p:sp>
      <p:sp>
        <p:nvSpPr>
          <p:cNvPr id="4" name="Slide Number Placeholder 3"/>
          <p:cNvSpPr>
            <a:spLocks noGrp="1"/>
          </p:cNvSpPr>
          <p:nvPr>
            <p:ph type="sldNum" sz="quarter" idx="12"/>
          </p:nvPr>
        </p:nvSpPr>
        <p:spPr/>
        <p:txBody>
          <a:bodyPr/>
          <a:lstStyle/>
          <a:p>
            <a:fld id="{7171E003-E08C-4C96-BE6D-682EDE082C67}"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04800"/>
            <a:ext cx="7467600" cy="6324600"/>
          </a:xfrm>
        </p:spPr>
        <p:style>
          <a:lnRef idx="2">
            <a:schemeClr val="accent4"/>
          </a:lnRef>
          <a:fillRef idx="1">
            <a:schemeClr val="lt1"/>
          </a:fillRef>
          <a:effectRef idx="0">
            <a:schemeClr val="accent4"/>
          </a:effectRef>
          <a:fontRef idx="minor">
            <a:schemeClr val="dk1"/>
          </a:fontRef>
        </p:style>
        <p:txBody>
          <a:bodyPr>
            <a:normAutofit/>
          </a:bodyPr>
          <a:lstStyle/>
          <a:p>
            <a:pPr>
              <a:buNone/>
            </a:pPr>
            <a:r>
              <a:rPr lang="en-US" sz="3000" b="1" dirty="0" smtClean="0"/>
              <a:t>	</a:t>
            </a:r>
            <a:r>
              <a:rPr lang="en-US" sz="2800" b="1" dirty="0" smtClean="0">
                <a:latin typeface="Times New Roman" pitchFamily="18" charset="0"/>
                <a:cs typeface="Times New Roman" pitchFamily="18" charset="0"/>
              </a:rPr>
              <a:t>Stage 3: Development</a:t>
            </a:r>
          </a:p>
          <a:p>
            <a:r>
              <a:rPr lang="en-US" sz="2400" dirty="0" smtClean="0">
                <a:latin typeface="Times New Roman" pitchFamily="18" charset="0"/>
                <a:cs typeface="Times New Roman" pitchFamily="18" charset="0"/>
              </a:rPr>
              <a:t>During this stage, the plans from the previous steps are carried out and simple tests are conducted. For example, at this stage customers can be asked what they think of the product.</a:t>
            </a:r>
          </a:p>
          <a:p>
            <a:r>
              <a:rPr lang="en-US" sz="2400" dirty="0" smtClean="0">
                <a:latin typeface="Times New Roman" pitchFamily="18" charset="0"/>
                <a:cs typeface="Times New Roman" pitchFamily="18" charset="0"/>
              </a:rPr>
              <a:t> The development team also creates a timeline with specific milestones that have to be achieved. </a:t>
            </a:r>
          </a:p>
          <a:p>
            <a:r>
              <a:rPr lang="en-US" sz="2400" dirty="0" smtClean="0">
                <a:latin typeface="Times New Roman" pitchFamily="18" charset="0"/>
                <a:cs typeface="Times New Roman" pitchFamily="18" charset="0"/>
              </a:rPr>
              <a:t>This timeline can be revised and updated regularly. </a:t>
            </a:r>
          </a:p>
          <a:p>
            <a:r>
              <a:rPr lang="en-US" sz="2400" dirty="0" smtClean="0">
                <a:latin typeface="Times New Roman" pitchFamily="18" charset="0"/>
                <a:cs typeface="Times New Roman" pitchFamily="18" charset="0"/>
              </a:rPr>
              <a:t>It also incorporates multi-functional teamwork; different departments provide input with expert advice. </a:t>
            </a:r>
          </a:p>
          <a:p>
            <a:r>
              <a:rPr lang="en-US" sz="2400" dirty="0" smtClean="0">
                <a:latin typeface="Times New Roman" pitchFamily="18" charset="0"/>
                <a:cs typeface="Times New Roman" pitchFamily="18" charset="0"/>
              </a:rPr>
              <a:t>This ultimately results in a product prototype, which will be extensively tested during the next stage. The gate will remain closed if the product has not been sufficiently developed.</a:t>
            </a:r>
          </a:p>
          <a:p>
            <a:endParaRPr lang="en-US" dirty="0"/>
          </a:p>
        </p:txBody>
      </p:sp>
      <p:sp>
        <p:nvSpPr>
          <p:cNvPr id="4" name="Slide Number Placeholder 3"/>
          <p:cNvSpPr>
            <a:spLocks noGrp="1"/>
          </p:cNvSpPr>
          <p:nvPr>
            <p:ph type="sldNum" sz="quarter" idx="12"/>
          </p:nvPr>
        </p:nvSpPr>
        <p:spPr/>
        <p:txBody>
          <a:bodyPr/>
          <a:lstStyle/>
          <a:p>
            <a:fld id="{7171E003-E08C-4C96-BE6D-682EDE082C67}"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304800"/>
            <a:ext cx="7772400" cy="6324600"/>
          </a:xfrm>
        </p:spPr>
        <p:style>
          <a:lnRef idx="2">
            <a:schemeClr val="accent4"/>
          </a:lnRef>
          <a:fillRef idx="1">
            <a:schemeClr val="lt1"/>
          </a:fillRef>
          <a:effectRef idx="0">
            <a:schemeClr val="accent4"/>
          </a:effectRef>
          <a:fontRef idx="minor">
            <a:schemeClr val="dk1"/>
          </a:fontRef>
        </p:style>
        <p:txBody>
          <a:bodyPr>
            <a:normAutofit fontScale="47500" lnSpcReduction="20000"/>
          </a:bodyPr>
          <a:lstStyle/>
          <a:p>
            <a:pPr>
              <a:buNone/>
            </a:pPr>
            <a:r>
              <a:rPr lang="en-US" sz="4000" b="1" dirty="0" smtClean="0">
                <a:latin typeface="Times New Roman" pitchFamily="18" charset="0"/>
                <a:cs typeface="Times New Roman" pitchFamily="18" charset="0"/>
              </a:rPr>
              <a:t>	</a:t>
            </a:r>
            <a:r>
              <a:rPr lang="en-US" sz="5900" b="1" dirty="0" smtClean="0">
                <a:latin typeface="Times New Roman" pitchFamily="18" charset="0"/>
                <a:cs typeface="Times New Roman" pitchFamily="18" charset="0"/>
              </a:rPr>
              <a:t>Stage 4: Testing and validation</a:t>
            </a:r>
          </a:p>
          <a:p>
            <a:pPr>
              <a:buFont typeface="Wingdings" pitchFamily="2" charset="2"/>
              <a:buChar char="Ø"/>
            </a:pPr>
            <a:r>
              <a:rPr lang="en-US" sz="4400" dirty="0" smtClean="0">
                <a:latin typeface="Times New Roman" pitchFamily="18" charset="0"/>
                <a:cs typeface="Times New Roman" pitchFamily="18" charset="0"/>
              </a:rPr>
              <a:t> This stage covers product testing and validation. </a:t>
            </a:r>
          </a:p>
          <a:p>
            <a:pPr>
              <a:buFont typeface="Wingdings" pitchFamily="2" charset="2"/>
              <a:buChar char="Ø"/>
            </a:pPr>
            <a:r>
              <a:rPr lang="en-US" sz="4400" dirty="0" smtClean="0">
                <a:latin typeface="Times New Roman" pitchFamily="18" charset="0"/>
                <a:cs typeface="Times New Roman" pitchFamily="18" charset="0"/>
              </a:rPr>
              <a:t> They also look at the manufacturing process and how the product is accepted by customers and the market. </a:t>
            </a:r>
          </a:p>
          <a:p>
            <a:pPr>
              <a:buFont typeface="Wingdings" pitchFamily="2" charset="2"/>
              <a:buChar char="Ø"/>
            </a:pPr>
            <a:r>
              <a:rPr lang="en-US" sz="4400" dirty="0" smtClean="0">
                <a:latin typeface="Times New Roman" pitchFamily="18" charset="0"/>
                <a:cs typeface="Times New Roman" pitchFamily="18" charset="0"/>
              </a:rPr>
              <a:t> This also means that a number of sub-stages are completed during this stage:</a:t>
            </a:r>
          </a:p>
          <a:p>
            <a:pPr>
              <a:buNone/>
            </a:pPr>
            <a:r>
              <a:rPr lang="en-US" sz="4400" b="1" dirty="0" smtClean="0">
                <a:latin typeface="Times New Roman" pitchFamily="18" charset="0"/>
                <a:cs typeface="Times New Roman" pitchFamily="18" charset="0"/>
              </a:rPr>
              <a:t>	Near testing</a:t>
            </a:r>
          </a:p>
          <a:p>
            <a:pPr>
              <a:buFont typeface="Wingdings" pitchFamily="2" charset="2"/>
              <a:buChar char="Ø"/>
            </a:pPr>
            <a:r>
              <a:rPr lang="en-US" sz="4400" dirty="0" smtClean="0">
                <a:latin typeface="Times New Roman" pitchFamily="18" charset="0"/>
                <a:cs typeface="Times New Roman" pitchFamily="18" charset="0"/>
              </a:rPr>
              <a:t>The purpose of this test is to identify possible production errors or other issues. </a:t>
            </a:r>
          </a:p>
          <a:p>
            <a:pPr>
              <a:buFont typeface="Wingdings" pitchFamily="2" charset="2"/>
              <a:buChar char="Ø"/>
            </a:pPr>
            <a:r>
              <a:rPr lang="en-US" sz="4400" dirty="0" smtClean="0">
                <a:latin typeface="Times New Roman" pitchFamily="18" charset="0"/>
                <a:cs typeface="Times New Roman" pitchFamily="18" charset="0"/>
              </a:rPr>
              <a:t>It is no longer a prototype; the product is almost ready to be sold. </a:t>
            </a:r>
          </a:p>
          <a:p>
            <a:pPr>
              <a:buNone/>
            </a:pPr>
            <a:r>
              <a:rPr lang="en-US" sz="4400" b="1" dirty="0" smtClean="0">
                <a:latin typeface="Times New Roman" pitchFamily="18" charset="0"/>
                <a:cs typeface="Times New Roman" pitchFamily="18" charset="0"/>
              </a:rPr>
              <a:t>	Field testing</a:t>
            </a:r>
          </a:p>
          <a:p>
            <a:pPr>
              <a:buFont typeface="Wingdings" pitchFamily="2" charset="2"/>
              <a:buChar char="Ø"/>
            </a:pPr>
            <a:r>
              <a:rPr lang="en-US" sz="4400" dirty="0" smtClean="0">
                <a:latin typeface="Times New Roman" pitchFamily="18" charset="0"/>
                <a:cs typeface="Times New Roman" pitchFamily="18" charset="0"/>
              </a:rPr>
              <a:t>In this part, the product is tested in the field by various participants who can make a valuable contribution. </a:t>
            </a:r>
          </a:p>
          <a:p>
            <a:pPr>
              <a:buFont typeface="Wingdings" pitchFamily="2" charset="2"/>
              <a:buChar char="Ø"/>
            </a:pPr>
            <a:r>
              <a:rPr lang="en-US" sz="4400" dirty="0" smtClean="0">
                <a:latin typeface="Times New Roman" pitchFamily="18" charset="0"/>
                <a:cs typeface="Times New Roman" pitchFamily="18" charset="0"/>
              </a:rPr>
              <a:t>This is usually done with the help of customers. </a:t>
            </a:r>
          </a:p>
          <a:p>
            <a:pPr>
              <a:buFont typeface="Wingdings" pitchFamily="2" charset="2"/>
              <a:buChar char="Ø"/>
            </a:pPr>
            <a:r>
              <a:rPr lang="en-US" sz="4400" dirty="0" smtClean="0">
                <a:latin typeface="Times New Roman" pitchFamily="18" charset="0"/>
                <a:cs typeface="Times New Roman" pitchFamily="18" charset="0"/>
              </a:rPr>
              <a:t>It is important to find out whether this target group is interested in the product, which characteristics they consider important and in which context the product will be used.</a:t>
            </a:r>
          </a:p>
        </p:txBody>
      </p:sp>
      <p:sp>
        <p:nvSpPr>
          <p:cNvPr id="4" name="Slide Number Placeholder 3"/>
          <p:cNvSpPr>
            <a:spLocks noGrp="1"/>
          </p:cNvSpPr>
          <p:nvPr>
            <p:ph type="sldNum" sz="quarter" idx="12"/>
          </p:nvPr>
        </p:nvSpPr>
        <p:spPr/>
        <p:txBody>
          <a:bodyPr/>
          <a:lstStyle/>
          <a:p>
            <a:fld id="{7171E003-E08C-4C96-BE6D-682EDE082C67}" type="slidenum">
              <a:rPr lang="en-US" smtClean="0"/>
              <a:pPr/>
              <a:t>46</a:t>
            </a:fld>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381000"/>
            <a:ext cx="7772400" cy="6248400"/>
          </a:xfrm>
        </p:spPr>
        <p:style>
          <a:lnRef idx="2">
            <a:schemeClr val="accent4"/>
          </a:lnRef>
          <a:fillRef idx="1">
            <a:schemeClr val="lt1"/>
          </a:fillRef>
          <a:effectRef idx="0">
            <a:schemeClr val="accent4"/>
          </a:effectRef>
          <a:fontRef idx="minor">
            <a:schemeClr val="dk1"/>
          </a:fontRef>
        </p:style>
        <p:txBody>
          <a:bodyPr>
            <a:normAutofit/>
          </a:bodyPr>
          <a:lstStyle/>
          <a:p>
            <a:pPr>
              <a:buNone/>
            </a:pPr>
            <a:r>
              <a:rPr lang="en-US" b="1" dirty="0" smtClean="0"/>
              <a:t>	</a:t>
            </a:r>
            <a:r>
              <a:rPr lang="en-US" sz="2400" b="1" dirty="0" smtClean="0">
                <a:latin typeface="Times New Roman" pitchFamily="18" charset="0"/>
                <a:cs typeface="Times New Roman" pitchFamily="18" charset="0"/>
              </a:rPr>
              <a:t>Market testing</a:t>
            </a:r>
          </a:p>
          <a:p>
            <a:pPr>
              <a:buFont typeface="Wingdings" pitchFamily="2" charset="2"/>
              <a:buChar char="Ø"/>
            </a:pPr>
            <a:r>
              <a:rPr lang="en-US" sz="2400" dirty="0" smtClean="0">
                <a:latin typeface="Times New Roman" pitchFamily="18" charset="0"/>
                <a:cs typeface="Times New Roman" pitchFamily="18" charset="0"/>
              </a:rPr>
              <a:t>This test is optional. After a period, the product is assessed to see whether it sufficiently matches the needs and wishes of the consumer.</a:t>
            </a:r>
          </a:p>
          <a:p>
            <a:pPr>
              <a:buFont typeface="Wingdings" pitchFamily="2" charset="2"/>
              <a:buChar char="Ø"/>
            </a:pPr>
            <a:r>
              <a:rPr lang="en-US" sz="2400" dirty="0" smtClean="0">
                <a:latin typeface="Times New Roman" pitchFamily="18" charset="0"/>
                <a:cs typeface="Times New Roman" pitchFamily="18" charset="0"/>
              </a:rPr>
              <a:t> If not, the gate to the next stage will remain closed.</a:t>
            </a:r>
          </a:p>
          <a:p>
            <a:pPr>
              <a:buNone/>
            </a:pPr>
            <a:r>
              <a:rPr lang="en-US" sz="2400" b="1" dirty="0" smtClean="0">
                <a:latin typeface="Times New Roman" pitchFamily="18" charset="0"/>
                <a:cs typeface="Times New Roman" pitchFamily="18" charset="0"/>
              </a:rPr>
              <a:t>	</a:t>
            </a:r>
          </a:p>
          <a:p>
            <a:pPr>
              <a:buNone/>
            </a:pPr>
            <a:r>
              <a:rPr lang="en-US" sz="2800" b="1" dirty="0" smtClean="0">
                <a:latin typeface="Times New Roman" pitchFamily="18" charset="0"/>
                <a:cs typeface="Times New Roman" pitchFamily="18" charset="0"/>
              </a:rPr>
              <a:t>Stage 5: Launch and implementation</a:t>
            </a:r>
          </a:p>
          <a:p>
            <a:pPr>
              <a:buFont typeface="Wingdings" pitchFamily="2" charset="2"/>
              <a:buChar char="Ø"/>
            </a:pPr>
            <a:r>
              <a:rPr lang="en-US" sz="2400" dirty="0" smtClean="0">
                <a:latin typeface="Times New Roman" pitchFamily="18" charset="0"/>
                <a:cs typeface="Times New Roman" pitchFamily="18" charset="0"/>
              </a:rPr>
              <a:t>The marketing strategy comes into play. The product is ready to be launched, which will include advertising campaign, free publicity (press releases) and interviews.</a:t>
            </a:r>
          </a:p>
          <a:p>
            <a:pPr>
              <a:buFont typeface="Wingdings" pitchFamily="2" charset="2"/>
              <a:buChar char="Ø"/>
            </a:pPr>
            <a:r>
              <a:rPr lang="en-US" sz="2400" dirty="0" smtClean="0">
                <a:latin typeface="Times New Roman" pitchFamily="18" charset="0"/>
                <a:cs typeface="Times New Roman" pitchFamily="18" charset="0"/>
              </a:rPr>
              <a:t> The sales team is predominantly responsible for ensuring a smooth process.</a:t>
            </a:r>
          </a:p>
          <a:p>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694" y="624110"/>
            <a:ext cx="6683765" cy="518890"/>
          </a:xfrm>
        </p:spPr>
        <p:txBody>
          <a:bodyPr>
            <a:normAutofit fontScale="90000"/>
          </a:bodyPr>
          <a:lstStyle/>
          <a:p>
            <a:pPr algn="ctr"/>
            <a:r>
              <a:rPr lang="en-US" sz="3200" b="1" dirty="0" smtClean="0">
                <a:latin typeface="Times New Roman" pitchFamily="18" charset="0"/>
                <a:cs typeface="Times New Roman" pitchFamily="18" charset="0"/>
              </a:rPr>
              <a:t>Reverse Thinking</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219200" y="1295400"/>
            <a:ext cx="7409259" cy="5454022"/>
          </a:xfrm>
        </p:spPr>
        <p:style>
          <a:lnRef idx="2">
            <a:schemeClr val="accent4"/>
          </a:lnRef>
          <a:fillRef idx="1">
            <a:schemeClr val="lt1"/>
          </a:fillRef>
          <a:effectRef idx="0">
            <a:schemeClr val="accent4"/>
          </a:effectRef>
          <a:fontRef idx="minor">
            <a:schemeClr val="dk1"/>
          </a:fontRef>
        </p:style>
        <p:txBody>
          <a:bodyPr>
            <a:normAutofit fontScale="92500"/>
          </a:bodyPr>
          <a:lstStyle/>
          <a:p>
            <a:pPr fontAlgn="base"/>
            <a:r>
              <a:rPr lang="en-US" sz="2400" dirty="0" smtClean="0">
                <a:latin typeface="Times New Roman" pitchFamily="18" charset="0"/>
                <a:cs typeface="Times New Roman" pitchFamily="18" charset="0"/>
              </a:rPr>
              <a:t>Reverse thinking (also known as Reverse Brainstorming) forces a small team that's been focused on a problem for a long time to think about it completely differently - and come up with a broad range of new ideas that might help to solve it.</a:t>
            </a:r>
          </a:p>
          <a:p>
            <a:pPr fontAlgn="base"/>
            <a:r>
              <a:rPr lang="en-US" sz="2400" dirty="0" smtClean="0">
                <a:latin typeface="Times New Roman" pitchFamily="18" charset="0"/>
                <a:cs typeface="Times New Roman" pitchFamily="18" charset="0"/>
              </a:rPr>
              <a:t>Rephrase the question so as to create problems, instead of solutions.</a:t>
            </a:r>
          </a:p>
          <a:p>
            <a:pPr fontAlgn="base"/>
            <a:r>
              <a:rPr lang="en-US" sz="2400" dirty="0" smtClean="0">
                <a:latin typeface="Times New Roman" pitchFamily="18" charset="0"/>
                <a:cs typeface="Times New Roman" pitchFamily="18" charset="0"/>
              </a:rPr>
              <a:t>EXAMPLE: How can we get more subscribers to our newsletter?</a:t>
            </a:r>
          </a:p>
          <a:p>
            <a:pPr fontAlgn="base"/>
            <a:r>
              <a:rPr lang="en-US" sz="2400" dirty="0" smtClean="0">
                <a:latin typeface="Times New Roman" pitchFamily="18" charset="0"/>
                <a:cs typeface="Times New Roman" pitchFamily="18" charset="0"/>
              </a:rPr>
              <a:t>REPHRASED: How can we get people to unsubscribe to our newsletter?    </a:t>
            </a:r>
          </a:p>
          <a:p>
            <a:pPr fontAlgn="base"/>
            <a:r>
              <a:rPr lang="en-US" sz="2400" dirty="0" smtClean="0">
                <a:latin typeface="Times New Roman" pitchFamily="18" charset="0"/>
                <a:cs typeface="Times New Roman" pitchFamily="18" charset="0"/>
              </a:rPr>
              <a:t>Instead of asking, "How do I solve or prevent this problem?" ask, "How could I possibly cause the problem?" </a:t>
            </a:r>
            <a:br>
              <a:rPr lang="en-US" sz="2400" dirty="0" smtClean="0">
                <a:latin typeface="Times New Roman" pitchFamily="18" charset="0"/>
                <a:cs typeface="Times New Roman" pitchFamily="18" charset="0"/>
              </a:rPr>
            </a:br>
            <a:endParaRPr lang="en-US" sz="2400" dirty="0" smtClean="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09600"/>
            <a:ext cx="6683765" cy="518890"/>
          </a:xfrm>
        </p:spPr>
        <p:txBody>
          <a:bodyPr>
            <a:normAutofit fontScale="90000"/>
          </a:bodyPr>
          <a:lstStyle/>
          <a:p>
            <a:pPr algn="ctr"/>
            <a:r>
              <a:rPr lang="en-US" sz="3200" b="1" dirty="0" smtClean="0">
                <a:latin typeface="Times New Roman" pitchFamily="18" charset="0"/>
                <a:cs typeface="Times New Roman" pitchFamily="18" charset="0"/>
              </a:rPr>
              <a:t>Reverse Thinking - Steps</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228600" y="1295400"/>
            <a:ext cx="8592742" cy="5562600"/>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fontAlgn="base"/>
            <a:r>
              <a:rPr lang="en-US" sz="2400" dirty="0" smtClean="0">
                <a:latin typeface="Times New Roman" pitchFamily="18" charset="0"/>
                <a:cs typeface="Times New Roman" pitchFamily="18" charset="0"/>
              </a:rPr>
              <a:t>Clearly identify the problem or challenge, and write it down.</a:t>
            </a:r>
          </a:p>
          <a:p>
            <a:pPr fontAlgn="base"/>
            <a:r>
              <a:rPr lang="en-US" sz="2400" dirty="0" smtClean="0">
                <a:latin typeface="Times New Roman" pitchFamily="18" charset="0"/>
                <a:cs typeface="Times New Roman" pitchFamily="18" charset="0"/>
              </a:rPr>
              <a:t>Reverse the problem or challenge by asking, "How could I possibly cause the problem?" or "How could I possibly achieve the opposite effect?"</a:t>
            </a:r>
          </a:p>
          <a:p>
            <a:pPr fontAlgn="base"/>
            <a:r>
              <a:rPr lang="en-US" sz="2400" dirty="0" smtClean="0">
                <a:latin typeface="Times New Roman" pitchFamily="18" charset="0"/>
                <a:cs typeface="Times New Roman" pitchFamily="18" charset="0"/>
              </a:rPr>
              <a:t>Brainstorm the reverse problem to generate reverse solution ideas. Allow the brainstorm ideas to flow freely. Do not reject anything at this stage.</a:t>
            </a:r>
          </a:p>
          <a:p>
            <a:pPr fontAlgn="base"/>
            <a:r>
              <a:rPr lang="en-US" sz="2400" dirty="0" smtClean="0">
                <a:latin typeface="Times New Roman" pitchFamily="18" charset="0"/>
                <a:cs typeface="Times New Roman" pitchFamily="18" charset="0"/>
              </a:rPr>
              <a:t>Once you have brainstormed all the ideas to solve the reverse problem, now reverse these into solution ideas for the original problem or challenge.</a:t>
            </a:r>
          </a:p>
          <a:p>
            <a:pPr fontAlgn="base"/>
            <a:r>
              <a:rPr lang="en-US" sz="2400" dirty="0" smtClean="0">
                <a:latin typeface="Times New Roman" pitchFamily="18" charset="0"/>
                <a:cs typeface="Times New Roman" pitchFamily="18" charset="0"/>
              </a:rPr>
              <a:t>Evaluate these solution ideas. Can you see a potential solution? Can you see attributes of a potential solution?</a:t>
            </a:r>
          </a:p>
          <a:p>
            <a:pPr fontAlgn="base"/>
            <a:r>
              <a:rPr lang="en-US" sz="2400" dirty="0" smtClean="0">
                <a:latin typeface="Times New Roman" pitchFamily="18" charset="0"/>
                <a:cs typeface="Times New Roman" pitchFamily="18" charset="0"/>
              </a:rPr>
              <a:t>Instead of asking, "How do I solve or prevent this problem?" ask, "How could I possibly cause the problem?" </a:t>
            </a:r>
            <a:br>
              <a:rPr lang="en-US" sz="2400" dirty="0" smtClean="0">
                <a:latin typeface="Times New Roman" pitchFamily="18" charset="0"/>
                <a:cs typeface="Times New Roman" pitchFamily="18" charset="0"/>
              </a:rPr>
            </a:br>
            <a:r>
              <a:rPr lang="en-US" sz="2400" dirty="0" smtClean="0">
                <a:latin typeface="Times New Roman" pitchFamily="18" charset="0"/>
                <a:cs typeface="Times New Roman" pitchFamily="18" charset="0"/>
              </a:rPr>
              <a:t>     </a:t>
            </a:r>
          </a:p>
        </p:txBody>
      </p:sp>
      <p:sp>
        <p:nvSpPr>
          <p:cNvPr id="4" name="Slide Number Placeholder 3"/>
          <p:cNvSpPr>
            <a:spLocks noGrp="1"/>
          </p:cNvSpPr>
          <p:nvPr>
            <p:ph type="sldNum" sz="quarter" idx="12"/>
          </p:nvPr>
        </p:nvSpPr>
        <p:spPr/>
        <p:txBody>
          <a:bodyPr/>
          <a:lstStyle/>
          <a:p>
            <a:fld id="{7171E003-E08C-4C96-BE6D-682EDE082C67}" type="slidenum">
              <a:rPr lang="en-US" smtClean="0"/>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33400"/>
            <a:ext cx="6683765" cy="1280890"/>
          </a:xfrm>
        </p:spPr>
        <p:txBody>
          <a:bodyPr>
            <a:normAutofit/>
          </a:bodyPr>
          <a:lstStyle/>
          <a:p>
            <a:pPr algn="l"/>
            <a:r>
              <a:rPr lang="en-US" cap="all" dirty="0" smtClean="0">
                <a:latin typeface="Times New Roman" pitchFamily="18" charset="0"/>
                <a:cs typeface="Times New Roman" pitchFamily="18" charset="0"/>
              </a:rPr>
              <a:t>LATERAL THINKING</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295400" y="2133600"/>
            <a:ext cx="7333059" cy="4267200"/>
          </a:xfrm>
        </p:spPr>
        <p:style>
          <a:lnRef idx="2">
            <a:schemeClr val="accent4"/>
          </a:lnRef>
          <a:fillRef idx="1">
            <a:schemeClr val="lt1"/>
          </a:fillRef>
          <a:effectRef idx="0">
            <a:schemeClr val="accent4"/>
          </a:effectRef>
          <a:fontRef idx="minor">
            <a:schemeClr val="dk1"/>
          </a:fontRef>
        </p:style>
        <p:txBody>
          <a:bodyPr>
            <a:normAutofit/>
          </a:bodyPr>
          <a:lstStyle/>
          <a:p>
            <a:pPr fontAlgn="base"/>
            <a:r>
              <a:rPr lang="en-US" sz="2400" b="1" i="1" dirty="0" smtClean="0">
                <a:latin typeface="Times New Roman" pitchFamily="18" charset="0"/>
                <a:cs typeface="Times New Roman" pitchFamily="18" charset="0"/>
              </a:rPr>
              <a:t>“</a:t>
            </a:r>
            <a:r>
              <a:rPr lang="en-US" sz="2400" b="1" i="1" dirty="0">
                <a:latin typeface="Times New Roman" pitchFamily="18" charset="0"/>
                <a:cs typeface="Times New Roman" pitchFamily="18" charset="0"/>
              </a:rPr>
              <a:t>Creativity involves breaking out of established patterns in order to look at things in a different </a:t>
            </a:r>
            <a:r>
              <a:rPr lang="en-US" sz="2400" b="1" i="1" dirty="0" smtClean="0">
                <a:latin typeface="Times New Roman" pitchFamily="18" charset="0"/>
                <a:cs typeface="Times New Roman" pitchFamily="18" charset="0"/>
              </a:rPr>
              <a:t>way”</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Lateral thinking can be used for generation of new ideas and problem solving as it by definition leaves the already-used behind and looks for completely new options</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lateral </a:t>
            </a:r>
            <a:r>
              <a:rPr lang="en-US" sz="2400" dirty="0">
                <a:latin typeface="Times New Roman" pitchFamily="18" charset="0"/>
                <a:cs typeface="Times New Roman" pitchFamily="18" charset="0"/>
              </a:rPr>
              <a:t>thinking tools and techniques can be used to restructure and escape such “clichéd” patterns and think “outside the box</a:t>
            </a:r>
            <a:r>
              <a:rPr lang="en-US" sz="2400" dirty="0" smtClean="0">
                <a:latin typeface="Times New Roman" pitchFamily="18" charset="0"/>
                <a:cs typeface="Times New Roman" pitchFamily="18" charset="0"/>
              </a:rPr>
              <a:t>”.</a:t>
            </a:r>
          </a:p>
        </p:txBody>
      </p:sp>
      <p:pic>
        <p:nvPicPr>
          <p:cNvPr id="4098" name="Picture 2"/>
          <p:cNvPicPr>
            <a:picLocks noChangeAspect="1" noChangeArrowheads="1"/>
          </p:cNvPicPr>
          <p:nvPr/>
        </p:nvPicPr>
        <p:blipFill>
          <a:blip r:embed="rId2"/>
          <a:srcRect/>
          <a:stretch>
            <a:fillRect/>
          </a:stretch>
        </p:blipFill>
        <p:spPr bwMode="auto">
          <a:xfrm>
            <a:off x="6324600" y="533400"/>
            <a:ext cx="1876425" cy="1447800"/>
          </a:xfrm>
          <a:prstGeom prst="rect">
            <a:avLst/>
          </a:prstGeom>
          <a:ln>
            <a:headEnd/>
            <a:tailEnd/>
          </a:ln>
        </p:spPr>
        <p:style>
          <a:lnRef idx="2">
            <a:schemeClr val="accent4"/>
          </a:lnRef>
          <a:fillRef idx="1">
            <a:schemeClr val="lt1"/>
          </a:fillRef>
          <a:effectRef idx="0">
            <a:schemeClr val="accent4"/>
          </a:effectRef>
          <a:fontRef idx="minor">
            <a:schemeClr val="dk1"/>
          </a:fontRef>
        </p:style>
      </p:pic>
      <p:sp>
        <p:nvSpPr>
          <p:cNvPr id="5" name="Slide Number Placeholder 4"/>
          <p:cNvSpPr>
            <a:spLocks noGrp="1"/>
          </p:cNvSpPr>
          <p:nvPr>
            <p:ph type="sldNum" sz="quarter" idx="12"/>
          </p:nvPr>
        </p:nvSpPr>
        <p:spPr/>
        <p:txBody>
          <a:bodyPr/>
          <a:lstStyle/>
          <a:p>
            <a:fld id="{7171E003-E08C-4C96-BE6D-682EDE082C67}"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683765" cy="1280890"/>
          </a:xfrm>
        </p:spPr>
        <p:txBody>
          <a:bodyPr>
            <a:normAutofit/>
          </a:bodyPr>
          <a:lstStyle/>
          <a:p>
            <a:r>
              <a:rPr lang="en-US" sz="3200" dirty="0" smtClean="0">
                <a:solidFill>
                  <a:schemeClr val="tx1"/>
                </a:solidFill>
                <a:latin typeface="Times New Roman" pitchFamily="18" charset="0"/>
                <a:cs typeface="Times New Roman" pitchFamily="18" charset="0"/>
              </a:rPr>
              <a:t>INTELLECTUAL PROPERTY RIGHT</a:t>
            </a:r>
            <a:endParaRPr lang="en-US" sz="3200" dirty="0">
              <a:solidFill>
                <a:schemeClr val="tx1"/>
              </a:solidFill>
              <a:latin typeface="Times New Roman" pitchFamily="18" charset="0"/>
              <a:cs typeface="Times New Roman" pitchFamily="18" charset="0"/>
            </a:endParaRPr>
          </a:p>
        </p:txBody>
      </p:sp>
      <p:pic>
        <p:nvPicPr>
          <p:cNvPr id="71682" name="Picture 2" descr="C:\Users\Admin\Desktop\download.jpg"/>
          <p:cNvPicPr>
            <a:picLocks noGrp="1" noChangeAspect="1" noChangeArrowheads="1"/>
          </p:cNvPicPr>
          <p:nvPr>
            <p:ph idx="1"/>
          </p:nvPr>
        </p:nvPicPr>
        <p:blipFill>
          <a:blip r:embed="rId2"/>
          <a:stretch>
            <a:fillRect/>
          </a:stretch>
        </p:blipFill>
        <p:spPr bwMode="auto">
          <a:xfrm>
            <a:off x="381000" y="1371600"/>
            <a:ext cx="2743200" cy="5257800"/>
          </a:xfrm>
          <a:prstGeom prst="rect">
            <a:avLst/>
          </a:prstGeom>
        </p:spPr>
        <p:style>
          <a:lnRef idx="2">
            <a:schemeClr val="accent4"/>
          </a:lnRef>
          <a:fillRef idx="1">
            <a:schemeClr val="lt1"/>
          </a:fillRef>
          <a:effectRef idx="0">
            <a:schemeClr val="accent4"/>
          </a:effectRef>
          <a:fontRef idx="minor">
            <a:schemeClr val="dk1"/>
          </a:fontRef>
        </p:style>
      </p:pic>
      <p:sp>
        <p:nvSpPr>
          <p:cNvPr id="4" name="Slide Number Placeholder 3"/>
          <p:cNvSpPr>
            <a:spLocks noGrp="1"/>
          </p:cNvSpPr>
          <p:nvPr>
            <p:ph type="sldNum" sz="quarter" idx="12"/>
          </p:nvPr>
        </p:nvSpPr>
        <p:spPr/>
        <p:txBody>
          <a:bodyPr/>
          <a:lstStyle/>
          <a:p>
            <a:fld id="{7171E003-E08C-4C96-BE6D-682EDE082C67}" type="slidenum">
              <a:rPr lang="en-US" smtClean="0"/>
              <a:pPr/>
              <a:t>50</a:t>
            </a:fld>
            <a:endParaRPr lang="en-US"/>
          </a:p>
        </p:txBody>
      </p:sp>
      <p:sp>
        <p:nvSpPr>
          <p:cNvPr id="5" name="Content Placeholder 2"/>
          <p:cNvSpPr txBox="1">
            <a:spLocks/>
          </p:cNvSpPr>
          <p:nvPr/>
        </p:nvSpPr>
        <p:spPr>
          <a:xfrm>
            <a:off x="3047999" y="914400"/>
            <a:ext cx="5791201" cy="5638800"/>
          </a:xfrm>
          <a:prstGeom prst="rect">
            <a:avLst/>
          </a:prstGeom>
        </p:spPr>
        <p:style>
          <a:lnRef idx="2">
            <a:schemeClr val="accent4"/>
          </a:lnRef>
          <a:fillRef idx="1">
            <a:schemeClr val="lt1"/>
          </a:fillRef>
          <a:effectRef idx="0">
            <a:schemeClr val="accent4"/>
          </a:effectRef>
          <a:fontRef idx="minor">
            <a:schemeClr val="dk1"/>
          </a:fontRef>
        </p:style>
        <p:txBody>
          <a:bodyPr vert="horz" lIns="91440" tIns="45720" rIns="91440" bIns="45720" rtlCol="0">
            <a:noAutofit/>
          </a:bodyPr>
          <a:lstStyle/>
          <a:p>
            <a:pPr marL="342900" indent="-342900" defTabSz="457200">
              <a:spcBef>
                <a:spcPts val="1000"/>
              </a:spcBef>
              <a:buClr>
                <a:schemeClr val="accent1"/>
              </a:buClr>
              <a:buFont typeface="Wingdings 3" charset="2"/>
              <a:buChar char=""/>
              <a:defRPr/>
            </a:pPr>
            <a:r>
              <a:rPr lang="en-US" sz="2400" dirty="0" smtClean="0">
                <a:solidFill>
                  <a:schemeClr val="tx1">
                    <a:lumMod val="75000"/>
                    <a:lumOff val="25000"/>
                  </a:schemeClr>
                </a:solidFill>
                <a:latin typeface="Times New Roman" pitchFamily="18" charset="0"/>
                <a:cs typeface="Times New Roman" pitchFamily="18" charset="0"/>
              </a:rPr>
              <a:t>Intellectual property (IP) refers to creations of the mind: inventions, literary and artistic works, and symbols, names, images, and designs used in commerce.</a:t>
            </a: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Times New Roman" pitchFamily="18" charset="0"/>
                <a:cs typeface="Times New Roman" pitchFamily="18" charset="0"/>
              </a:rPr>
              <a:t>These rights can include copyrights, patents, trademarks, and trade secrets. These rights may be enforced by a court via a lawsuit. </a:t>
            </a:r>
          </a:p>
          <a:p>
            <a:pPr marL="342900" marR="0" lvl="0" indent="-342900" algn="l" defTabSz="457200" rtl="0" eaLnBrk="1" fontAlgn="auto" latinLnBrk="0" hangingPunct="1">
              <a:lnSpc>
                <a:spcPct val="100000"/>
              </a:lnSpc>
              <a:spcBef>
                <a:spcPts val="1000"/>
              </a:spcBef>
              <a:spcAft>
                <a:spcPts val="0"/>
              </a:spcAft>
              <a:buClr>
                <a:schemeClr val="accent1"/>
              </a:buClr>
              <a:buSzTx/>
              <a:buFont typeface="Wingdings 3" charset="2"/>
              <a:buChar char=""/>
              <a:tabLst/>
              <a:defRPr/>
            </a:pPr>
            <a:r>
              <a:rPr kumimoji="0" lang="en-US" sz="2400" b="0" i="0" u="none" strike="noStrike" kern="1200" cap="none" spc="0" normalizeH="0" baseline="0" noProof="0" dirty="0" smtClean="0">
                <a:ln>
                  <a:noFill/>
                </a:ln>
                <a:solidFill>
                  <a:schemeClr val="tx1">
                    <a:lumMod val="75000"/>
                    <a:lumOff val="25000"/>
                  </a:schemeClr>
                </a:solidFill>
                <a:effectLst/>
                <a:uLnTx/>
                <a:uFillTx/>
                <a:latin typeface="Times New Roman" pitchFamily="18" charset="0"/>
                <a:cs typeface="Times New Roman" pitchFamily="18" charset="0"/>
              </a:rPr>
              <a:t>The reasoning for intellectual property is to encourage innovation without the fear that a competitor will steal the idea and / or take the credit for it.</a:t>
            </a:r>
            <a:br>
              <a:rPr kumimoji="0" lang="en-US" sz="2400" b="0" i="0" u="none" strike="noStrike" kern="1200" cap="none" spc="0" normalizeH="0" baseline="0" noProof="0" dirty="0" smtClean="0">
                <a:ln>
                  <a:noFill/>
                </a:ln>
                <a:solidFill>
                  <a:schemeClr val="tx1">
                    <a:lumMod val="75000"/>
                    <a:lumOff val="25000"/>
                  </a:schemeClr>
                </a:solidFill>
                <a:effectLst/>
                <a:uLnTx/>
                <a:uFillTx/>
                <a:latin typeface="Times New Roman" pitchFamily="18" charset="0"/>
                <a:cs typeface="Times New Roman" pitchFamily="18" charset="0"/>
              </a:rPr>
            </a:br>
            <a:r>
              <a:rPr kumimoji="0" lang="en-US" sz="2400" b="0" i="0" u="none" strike="noStrike" kern="1200" cap="none" spc="0" normalizeH="0" baseline="0" noProof="0" dirty="0" smtClean="0">
                <a:ln>
                  <a:noFill/>
                </a:ln>
                <a:solidFill>
                  <a:schemeClr val="tx1">
                    <a:lumMod val="75000"/>
                    <a:lumOff val="25000"/>
                  </a:schemeClr>
                </a:solidFill>
                <a:effectLst/>
                <a:uLnTx/>
                <a:uFillTx/>
                <a:latin typeface="Times New Roman" pitchFamily="18" charset="0"/>
                <a:cs typeface="Times New Roman" pitchFamily="18" charset="0"/>
              </a:rPr>
              <a:t/>
            </a:r>
            <a:br>
              <a:rPr kumimoji="0" lang="en-US" sz="2400" b="0" i="0" u="none" strike="noStrike" kern="1200" cap="none" spc="0" normalizeH="0" baseline="0" noProof="0" dirty="0" smtClean="0">
                <a:ln>
                  <a:noFill/>
                </a:ln>
                <a:solidFill>
                  <a:schemeClr val="tx1">
                    <a:lumMod val="75000"/>
                    <a:lumOff val="25000"/>
                  </a:schemeClr>
                </a:solidFill>
                <a:effectLst/>
                <a:uLnTx/>
                <a:uFillTx/>
                <a:latin typeface="Times New Roman" pitchFamily="18" charset="0"/>
                <a:cs typeface="Times New Roman" pitchFamily="18" charset="0"/>
              </a:rPr>
            </a:br>
            <a:endParaRPr kumimoji="0" lang="en-US" sz="2400" b="0" i="0" u="none" strike="noStrike" kern="1200" cap="none" spc="0" normalizeH="0" baseline="0" noProof="0" dirty="0">
              <a:ln>
                <a:noFill/>
              </a:ln>
              <a:solidFill>
                <a:schemeClr val="tx1">
                  <a:lumMod val="75000"/>
                  <a:lumOff val="25000"/>
                </a:schemeClr>
              </a:solidFill>
              <a:effectLst/>
              <a:uLnTx/>
              <a:uFillTx/>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683765" cy="838200"/>
          </a:xfrm>
        </p:spPr>
        <p:txBody>
          <a:bodyPr>
            <a:normAutofit fontScale="90000"/>
          </a:bodyPr>
          <a:lstStyle/>
          <a:p>
            <a:r>
              <a:rPr lang="en-US" sz="3200" b="1" dirty="0" smtClean="0">
                <a:solidFill>
                  <a:schemeClr val="tx1"/>
                </a:solidFill>
                <a:latin typeface="Times New Roman" pitchFamily="18" charset="0"/>
                <a:cs typeface="Times New Roman" pitchFamily="18" charset="0"/>
              </a:rPr>
              <a:t>INTELLECTUAL PROPERTY RIGHT</a:t>
            </a:r>
            <a:endParaRPr lang="en-US" sz="3200" b="1"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51</a:t>
            </a:fld>
            <a:endParaRPr lang="en-US"/>
          </a:p>
        </p:txBody>
      </p:sp>
      <p:grpSp>
        <p:nvGrpSpPr>
          <p:cNvPr id="7" name="Group 2"/>
          <p:cNvGrpSpPr>
            <a:grpSpLocks noGrp="1"/>
          </p:cNvGrpSpPr>
          <p:nvPr/>
        </p:nvGrpSpPr>
        <p:grpSpPr bwMode="auto">
          <a:xfrm>
            <a:off x="914400" y="1111250"/>
            <a:ext cx="7713663" cy="5060950"/>
            <a:chOff x="464" y="720"/>
            <a:chExt cx="4816" cy="3120"/>
          </a:xfrm>
        </p:grpSpPr>
        <p:sp>
          <p:nvSpPr>
            <p:cNvPr id="8" name="AutoShape 3"/>
            <p:cNvSpPr>
              <a:spLocks noChangeArrowheads="1"/>
            </p:cNvSpPr>
            <p:nvPr/>
          </p:nvSpPr>
          <p:spPr bwMode="auto">
            <a:xfrm flipV="1">
              <a:off x="464" y="912"/>
              <a:ext cx="4800" cy="2928"/>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66"/>
            </a:solidFill>
            <a:ln w="9525" algn="ctr">
              <a:noFill/>
              <a:miter lim="800000"/>
              <a:headEnd/>
              <a:tailEnd/>
            </a:ln>
            <a:effectLst>
              <a:outerShdw dist="107763" dir="18900000" algn="ctr" rotWithShape="0">
                <a:schemeClr val="folHlink">
                  <a:alpha val="50000"/>
                </a:schemeClr>
              </a:outerShdw>
            </a:effectLst>
          </p:spPr>
          <p:txBody>
            <a:bodyPr wrap="none" anchor="ctr"/>
            <a:lstStyle/>
            <a:p>
              <a:pPr>
                <a:defRPr/>
              </a:pPr>
              <a:endParaRPr lang="en-US">
                <a:latin typeface="Arial" charset="0"/>
                <a:cs typeface="Arial" charset="0"/>
              </a:endParaRPr>
            </a:p>
          </p:txBody>
        </p:sp>
        <p:sp>
          <p:nvSpPr>
            <p:cNvPr id="9" name="AutoShape 4"/>
            <p:cNvSpPr>
              <a:spLocks noChangeArrowheads="1"/>
            </p:cNvSpPr>
            <p:nvPr/>
          </p:nvSpPr>
          <p:spPr bwMode="auto">
            <a:xfrm>
              <a:off x="480" y="736"/>
              <a:ext cx="4800" cy="2928"/>
            </a:xfrm>
            <a:custGeom>
              <a:avLst/>
              <a:gdLst>
                <a:gd name="G0" fmla="+- 5400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400"/>
                <a:gd name="G18" fmla="*/ 5400 1 2"/>
                <a:gd name="G19" fmla="+- G18 5400 0"/>
                <a:gd name="G20" fmla="cos G19 11796480"/>
                <a:gd name="G21" fmla="sin G19 11796480"/>
                <a:gd name="G22" fmla="+- G20 10800 0"/>
                <a:gd name="G23" fmla="+- G21 10800 0"/>
                <a:gd name="G24" fmla="+- 10800 0 G20"/>
                <a:gd name="G25" fmla="+- 5400 10800 0"/>
                <a:gd name="G26" fmla="?: G9 G17 G25"/>
                <a:gd name="G27" fmla="?: G9 0 21600"/>
                <a:gd name="G28" fmla="cos 10800 11796480"/>
                <a:gd name="G29" fmla="sin 10800 11796480"/>
                <a:gd name="G30" fmla="sin 5400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700 w 21600"/>
                <a:gd name="T15" fmla="*/ 10800 h 21600"/>
                <a:gd name="T16" fmla="*/ 10800 w 21600"/>
                <a:gd name="T17" fmla="*/ 5400 h 21600"/>
                <a:gd name="T18" fmla="*/ 18900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000066"/>
            </a:solidFill>
            <a:ln w="9525" algn="ctr">
              <a:noFill/>
              <a:miter lim="800000"/>
              <a:headEnd/>
              <a:tailEnd/>
            </a:ln>
            <a:effectLst>
              <a:outerShdw dist="107763" dir="18900000" algn="ctr" rotWithShape="0">
                <a:schemeClr val="folHlink">
                  <a:alpha val="50000"/>
                </a:schemeClr>
              </a:outerShdw>
            </a:effectLst>
          </p:spPr>
          <p:txBody>
            <a:bodyPr wrap="none" anchor="ctr"/>
            <a:lstStyle/>
            <a:p>
              <a:pPr>
                <a:defRPr/>
              </a:pPr>
              <a:endParaRPr lang="en-US">
                <a:latin typeface="Arial" charset="0"/>
                <a:cs typeface="Arial" charset="0"/>
              </a:endParaRPr>
            </a:p>
          </p:txBody>
        </p:sp>
        <p:sp>
          <p:nvSpPr>
            <p:cNvPr id="10" name="AutoShape 5"/>
            <p:cNvSpPr>
              <a:spLocks noChangeArrowheads="1"/>
            </p:cNvSpPr>
            <p:nvPr/>
          </p:nvSpPr>
          <p:spPr bwMode="auto">
            <a:xfrm rot="3790762">
              <a:off x="1720" y="2464"/>
              <a:ext cx="192" cy="144"/>
            </a:xfrm>
            <a:prstGeom prst="triangle">
              <a:avLst>
                <a:gd name="adj" fmla="val 50000"/>
              </a:avLst>
            </a:prstGeom>
            <a:solidFill>
              <a:srgbClr val="6699FF"/>
            </a:solidFill>
            <a:ln w="9525" algn="ctr">
              <a:noFill/>
              <a:miter lim="800000"/>
              <a:headEnd/>
              <a:tailEnd/>
            </a:ln>
          </p:spPr>
          <p:txBody>
            <a:bodyPr wrap="none" anchor="ctr"/>
            <a:lstStyle/>
            <a:p>
              <a:endParaRPr lang="en-US"/>
            </a:p>
          </p:txBody>
        </p:sp>
        <p:sp>
          <p:nvSpPr>
            <p:cNvPr id="11" name="Oval 6"/>
            <p:cNvSpPr>
              <a:spLocks noChangeArrowheads="1"/>
            </p:cNvSpPr>
            <p:nvPr/>
          </p:nvSpPr>
          <p:spPr bwMode="auto">
            <a:xfrm>
              <a:off x="2032" y="1792"/>
              <a:ext cx="1664" cy="960"/>
            </a:xfrm>
            <a:prstGeom prst="ellipse">
              <a:avLst/>
            </a:prstGeom>
            <a:solidFill>
              <a:srgbClr val="FFCC00"/>
            </a:solidFill>
            <a:ln w="9525" algn="ctr">
              <a:noFill/>
              <a:round/>
              <a:headEnd/>
              <a:tailEnd/>
            </a:ln>
            <a:effectLst>
              <a:outerShdw dist="107763" dir="18900000" algn="ctr" rotWithShape="0">
                <a:srgbClr val="B2B2B2">
                  <a:alpha val="50000"/>
                </a:srgbClr>
              </a:outerShdw>
            </a:effectLst>
          </p:spPr>
          <p:txBody>
            <a:bodyPr anchor="ctr"/>
            <a:lstStyle/>
            <a:p>
              <a:pPr algn="ctr" eaLnBrk="0" hangingPunct="0">
                <a:defRPr/>
              </a:pPr>
              <a:r>
                <a:rPr lang="en-US" b="1" dirty="0">
                  <a:solidFill>
                    <a:srgbClr val="FF0000"/>
                  </a:solidFill>
                  <a:cs typeface="Arial" charset="0"/>
                </a:rPr>
                <a:t>Categories of IP rights</a:t>
              </a:r>
            </a:p>
          </p:txBody>
        </p:sp>
        <p:sp>
          <p:nvSpPr>
            <p:cNvPr id="12" name="Line 7"/>
            <p:cNvSpPr>
              <a:spLocks noChangeShapeType="1"/>
            </p:cNvSpPr>
            <p:nvPr/>
          </p:nvSpPr>
          <p:spPr bwMode="auto">
            <a:xfrm flipH="1">
              <a:off x="1344" y="2736"/>
              <a:ext cx="480" cy="864"/>
            </a:xfrm>
            <a:prstGeom prst="line">
              <a:avLst/>
            </a:prstGeom>
            <a:noFill/>
            <a:ln w="38100">
              <a:solidFill>
                <a:schemeClr val="bg1"/>
              </a:solidFill>
              <a:round/>
              <a:headEnd/>
              <a:tailEnd/>
            </a:ln>
          </p:spPr>
          <p:txBody>
            <a:bodyPr/>
            <a:lstStyle/>
            <a:p>
              <a:endParaRPr lang="en-US"/>
            </a:p>
          </p:txBody>
        </p:sp>
        <p:sp>
          <p:nvSpPr>
            <p:cNvPr id="13" name="AutoShape 8"/>
            <p:cNvSpPr>
              <a:spLocks noChangeArrowheads="1"/>
            </p:cNvSpPr>
            <p:nvPr/>
          </p:nvSpPr>
          <p:spPr bwMode="auto">
            <a:xfrm>
              <a:off x="2776" y="2936"/>
              <a:ext cx="192" cy="144"/>
            </a:xfrm>
            <a:prstGeom prst="triangle">
              <a:avLst>
                <a:gd name="adj" fmla="val 50000"/>
              </a:avLst>
            </a:prstGeom>
            <a:solidFill>
              <a:srgbClr val="6699FF"/>
            </a:solidFill>
            <a:ln w="9525" algn="ctr">
              <a:noFill/>
              <a:miter lim="800000"/>
              <a:headEnd/>
              <a:tailEnd/>
            </a:ln>
          </p:spPr>
          <p:txBody>
            <a:bodyPr wrap="none" anchor="ctr"/>
            <a:lstStyle/>
            <a:p>
              <a:endParaRPr lang="en-US"/>
            </a:p>
          </p:txBody>
        </p:sp>
        <p:sp>
          <p:nvSpPr>
            <p:cNvPr id="14" name="AutoShape 9"/>
            <p:cNvSpPr>
              <a:spLocks noChangeArrowheads="1"/>
            </p:cNvSpPr>
            <p:nvPr/>
          </p:nvSpPr>
          <p:spPr bwMode="auto">
            <a:xfrm rot="-3881613">
              <a:off x="3824" y="2464"/>
              <a:ext cx="192" cy="144"/>
            </a:xfrm>
            <a:prstGeom prst="triangle">
              <a:avLst>
                <a:gd name="adj" fmla="val 50000"/>
              </a:avLst>
            </a:prstGeom>
            <a:solidFill>
              <a:srgbClr val="6699FF"/>
            </a:solidFill>
            <a:ln w="9525" algn="ctr">
              <a:noFill/>
              <a:miter lim="800000"/>
              <a:headEnd/>
              <a:tailEnd/>
            </a:ln>
          </p:spPr>
          <p:txBody>
            <a:bodyPr wrap="none" anchor="ctr"/>
            <a:lstStyle/>
            <a:p>
              <a:endParaRPr lang="en-US"/>
            </a:p>
          </p:txBody>
        </p:sp>
        <p:pic>
          <p:nvPicPr>
            <p:cNvPr id="15" name="Picture 10" descr="hammer2"/>
            <p:cNvPicPr>
              <a:picLocks noChangeAspect="1" noChangeArrowheads="1"/>
            </p:cNvPicPr>
            <p:nvPr/>
          </p:nvPicPr>
          <p:blipFill>
            <a:blip r:embed="rId2"/>
            <a:srcRect/>
            <a:stretch>
              <a:fillRect/>
            </a:stretch>
          </p:blipFill>
          <p:spPr bwMode="auto">
            <a:xfrm>
              <a:off x="916" y="2787"/>
              <a:ext cx="480" cy="354"/>
            </a:xfrm>
            <a:prstGeom prst="rect">
              <a:avLst/>
            </a:prstGeom>
            <a:noFill/>
            <a:ln w="9525">
              <a:solidFill>
                <a:srgbClr val="FFCC00"/>
              </a:solidFill>
              <a:miter lim="800000"/>
              <a:headEnd/>
              <a:tailEnd/>
            </a:ln>
          </p:spPr>
        </p:pic>
        <p:sp>
          <p:nvSpPr>
            <p:cNvPr id="16" name="Rectangle 11"/>
            <p:cNvSpPr>
              <a:spLocks noChangeArrowheads="1"/>
            </p:cNvSpPr>
            <p:nvPr/>
          </p:nvSpPr>
          <p:spPr bwMode="auto">
            <a:xfrm>
              <a:off x="480" y="2447"/>
              <a:ext cx="1290" cy="165"/>
            </a:xfrm>
            <a:prstGeom prst="rect">
              <a:avLst/>
            </a:prstGeom>
            <a:noFill/>
            <a:ln w="9525">
              <a:noFill/>
              <a:miter lim="800000"/>
              <a:headEnd/>
              <a:tailEnd/>
            </a:ln>
          </p:spPr>
          <p:txBody>
            <a:bodyPr lIns="92075" tIns="46038" rIns="92075" bIns="46038">
              <a:spAutoFit/>
            </a:bodyPr>
            <a:lstStyle/>
            <a:p>
              <a:pPr algn="ctr" eaLnBrk="0" hangingPunct="0">
                <a:lnSpc>
                  <a:spcPct val="115000"/>
                </a:lnSpc>
                <a:spcBef>
                  <a:spcPct val="50000"/>
                </a:spcBef>
              </a:pPr>
              <a:r>
                <a:rPr lang="en-US" altLang="ja-JP" sz="1200" b="1">
                  <a:solidFill>
                    <a:srgbClr val="009900"/>
                  </a:solidFill>
                </a:rPr>
                <a:t>Utility model/Designs</a:t>
              </a:r>
            </a:p>
          </p:txBody>
        </p:sp>
        <p:sp>
          <p:nvSpPr>
            <p:cNvPr id="17" name="Rectangle 12"/>
            <p:cNvSpPr>
              <a:spLocks noChangeArrowheads="1"/>
            </p:cNvSpPr>
            <p:nvPr/>
          </p:nvSpPr>
          <p:spPr bwMode="auto">
            <a:xfrm>
              <a:off x="2331" y="3138"/>
              <a:ext cx="1077" cy="279"/>
            </a:xfrm>
            <a:prstGeom prst="rect">
              <a:avLst/>
            </a:prstGeom>
            <a:noFill/>
            <a:ln w="9525">
              <a:noFill/>
              <a:miter lim="800000"/>
              <a:headEnd/>
              <a:tailEnd/>
            </a:ln>
          </p:spPr>
          <p:txBody>
            <a:bodyPr lIns="92075" tIns="46038" rIns="92075" bIns="46038">
              <a:spAutoFit/>
            </a:bodyPr>
            <a:lstStyle/>
            <a:p>
              <a:pPr algn="ctr" eaLnBrk="0" hangingPunct="0">
                <a:lnSpc>
                  <a:spcPct val="115000"/>
                </a:lnSpc>
                <a:spcBef>
                  <a:spcPct val="50000"/>
                </a:spcBef>
              </a:pPr>
              <a:r>
                <a:rPr lang="en-US" altLang="ja-JP" sz="1200" b="1">
                  <a:solidFill>
                    <a:srgbClr val="009900"/>
                  </a:solidFill>
                </a:rPr>
                <a:t> Plant Breeder’s rights</a:t>
              </a:r>
            </a:p>
          </p:txBody>
        </p:sp>
        <p:pic>
          <p:nvPicPr>
            <p:cNvPr id="18" name="Picture 13" descr="synergy"/>
            <p:cNvPicPr>
              <a:picLocks noChangeAspect="1" noChangeArrowheads="1"/>
            </p:cNvPicPr>
            <p:nvPr/>
          </p:nvPicPr>
          <p:blipFill>
            <a:blip r:embed="rId3" cstate="print"/>
            <a:srcRect t="38571"/>
            <a:stretch>
              <a:fillRect/>
            </a:stretch>
          </p:blipFill>
          <p:spPr bwMode="auto">
            <a:xfrm>
              <a:off x="2351" y="3456"/>
              <a:ext cx="1040" cy="327"/>
            </a:xfrm>
            <a:prstGeom prst="rect">
              <a:avLst/>
            </a:prstGeom>
            <a:noFill/>
            <a:ln w="9525">
              <a:solidFill>
                <a:srgbClr val="FFCC00"/>
              </a:solidFill>
              <a:miter lim="800000"/>
              <a:headEnd/>
              <a:tailEnd/>
            </a:ln>
          </p:spPr>
        </p:pic>
        <p:sp>
          <p:nvSpPr>
            <p:cNvPr id="19" name="Rectangle 14"/>
            <p:cNvSpPr>
              <a:spLocks noChangeArrowheads="1"/>
            </p:cNvSpPr>
            <p:nvPr/>
          </p:nvSpPr>
          <p:spPr bwMode="auto">
            <a:xfrm>
              <a:off x="4128" y="2464"/>
              <a:ext cx="1056" cy="279"/>
            </a:xfrm>
            <a:prstGeom prst="rect">
              <a:avLst/>
            </a:prstGeom>
            <a:noFill/>
            <a:ln w="9525">
              <a:noFill/>
              <a:miter lim="800000"/>
              <a:headEnd/>
              <a:tailEnd/>
            </a:ln>
          </p:spPr>
          <p:txBody>
            <a:bodyPr lIns="92075" tIns="46038" rIns="92075" bIns="46038">
              <a:spAutoFit/>
            </a:bodyPr>
            <a:lstStyle/>
            <a:p>
              <a:pPr algn="ctr" eaLnBrk="0" hangingPunct="0">
                <a:lnSpc>
                  <a:spcPct val="115000"/>
                </a:lnSpc>
                <a:spcBef>
                  <a:spcPct val="50000"/>
                </a:spcBef>
              </a:pPr>
              <a:r>
                <a:rPr lang="en-US" altLang="ja-JP" sz="1200" b="1">
                  <a:solidFill>
                    <a:srgbClr val="009900"/>
                  </a:solidFill>
                </a:rPr>
                <a:t>Geographical Indications</a:t>
              </a:r>
            </a:p>
          </p:txBody>
        </p:sp>
        <p:pic>
          <p:nvPicPr>
            <p:cNvPr id="20" name="Picture 15" descr="handshake"/>
            <p:cNvPicPr>
              <a:picLocks noChangeAspect="1" noChangeArrowheads="1"/>
            </p:cNvPicPr>
            <p:nvPr/>
          </p:nvPicPr>
          <p:blipFill>
            <a:blip r:embed="rId4"/>
            <a:srcRect/>
            <a:stretch>
              <a:fillRect/>
            </a:stretch>
          </p:blipFill>
          <p:spPr bwMode="auto">
            <a:xfrm>
              <a:off x="4209" y="2795"/>
              <a:ext cx="615" cy="400"/>
            </a:xfrm>
            <a:prstGeom prst="rect">
              <a:avLst/>
            </a:prstGeom>
            <a:noFill/>
            <a:ln w="9525">
              <a:solidFill>
                <a:srgbClr val="FFCC00"/>
              </a:solidFill>
              <a:miter lim="800000"/>
              <a:headEnd/>
              <a:tailEnd/>
            </a:ln>
          </p:spPr>
        </p:pic>
        <p:sp>
          <p:nvSpPr>
            <p:cNvPr id="21" name="Line 16"/>
            <p:cNvSpPr>
              <a:spLocks noChangeShapeType="1"/>
            </p:cNvSpPr>
            <p:nvPr/>
          </p:nvSpPr>
          <p:spPr bwMode="auto">
            <a:xfrm>
              <a:off x="2880" y="720"/>
              <a:ext cx="0" cy="816"/>
            </a:xfrm>
            <a:prstGeom prst="line">
              <a:avLst/>
            </a:prstGeom>
            <a:noFill/>
            <a:ln w="38100">
              <a:solidFill>
                <a:schemeClr val="bg1"/>
              </a:solidFill>
              <a:round/>
              <a:headEnd/>
              <a:tailEnd/>
            </a:ln>
          </p:spPr>
          <p:txBody>
            <a:bodyPr/>
            <a:lstStyle/>
            <a:p>
              <a:endParaRPr lang="en-US"/>
            </a:p>
          </p:txBody>
        </p:sp>
        <p:sp>
          <p:nvSpPr>
            <p:cNvPr id="22" name="Line 17"/>
            <p:cNvSpPr>
              <a:spLocks noChangeShapeType="1"/>
            </p:cNvSpPr>
            <p:nvPr/>
          </p:nvSpPr>
          <p:spPr bwMode="auto">
            <a:xfrm flipV="1">
              <a:off x="3744" y="1104"/>
              <a:ext cx="768" cy="576"/>
            </a:xfrm>
            <a:prstGeom prst="line">
              <a:avLst/>
            </a:prstGeom>
            <a:noFill/>
            <a:ln w="38100">
              <a:solidFill>
                <a:schemeClr val="bg1"/>
              </a:solidFill>
              <a:round/>
              <a:headEnd/>
              <a:tailEnd/>
            </a:ln>
          </p:spPr>
          <p:txBody>
            <a:bodyPr/>
            <a:lstStyle/>
            <a:p>
              <a:endParaRPr lang="en-US"/>
            </a:p>
          </p:txBody>
        </p:sp>
        <p:sp>
          <p:nvSpPr>
            <p:cNvPr id="23" name="Line 18"/>
            <p:cNvSpPr>
              <a:spLocks noChangeShapeType="1"/>
            </p:cNvSpPr>
            <p:nvPr/>
          </p:nvSpPr>
          <p:spPr bwMode="auto">
            <a:xfrm flipH="1" flipV="1">
              <a:off x="1248" y="1104"/>
              <a:ext cx="768" cy="576"/>
            </a:xfrm>
            <a:prstGeom prst="line">
              <a:avLst/>
            </a:prstGeom>
            <a:noFill/>
            <a:ln w="38100">
              <a:solidFill>
                <a:schemeClr val="bg1"/>
              </a:solidFill>
              <a:round/>
              <a:headEnd/>
              <a:tailEnd/>
            </a:ln>
          </p:spPr>
          <p:txBody>
            <a:bodyPr/>
            <a:lstStyle/>
            <a:p>
              <a:endParaRPr lang="en-US"/>
            </a:p>
          </p:txBody>
        </p:sp>
        <p:sp>
          <p:nvSpPr>
            <p:cNvPr id="24" name="AutoShape 19"/>
            <p:cNvSpPr>
              <a:spLocks noChangeArrowheads="1"/>
            </p:cNvSpPr>
            <p:nvPr/>
          </p:nvSpPr>
          <p:spPr bwMode="auto">
            <a:xfrm rot="20586612" flipV="1">
              <a:off x="2368" y="1536"/>
              <a:ext cx="192" cy="144"/>
            </a:xfrm>
            <a:prstGeom prst="triangle">
              <a:avLst>
                <a:gd name="adj" fmla="val 50000"/>
              </a:avLst>
            </a:prstGeom>
            <a:solidFill>
              <a:srgbClr val="6699FF"/>
            </a:solidFill>
            <a:ln w="9525" algn="ctr">
              <a:noFill/>
              <a:miter lim="800000"/>
              <a:headEnd/>
              <a:tailEnd/>
            </a:ln>
          </p:spPr>
          <p:txBody>
            <a:bodyPr wrap="none" anchor="ctr"/>
            <a:lstStyle/>
            <a:p>
              <a:endParaRPr lang="en-US"/>
            </a:p>
          </p:txBody>
        </p:sp>
        <p:sp>
          <p:nvSpPr>
            <p:cNvPr id="25" name="AutoShape 20"/>
            <p:cNvSpPr>
              <a:spLocks noChangeArrowheads="1"/>
            </p:cNvSpPr>
            <p:nvPr/>
          </p:nvSpPr>
          <p:spPr bwMode="auto">
            <a:xfrm rot="3444445" flipV="1">
              <a:off x="3808" y="1920"/>
              <a:ext cx="192" cy="144"/>
            </a:xfrm>
            <a:prstGeom prst="triangle">
              <a:avLst>
                <a:gd name="adj" fmla="val 50000"/>
              </a:avLst>
            </a:prstGeom>
            <a:solidFill>
              <a:srgbClr val="6699FF"/>
            </a:solidFill>
            <a:ln w="9525" algn="ctr">
              <a:noFill/>
              <a:miter lim="800000"/>
              <a:headEnd/>
              <a:tailEnd/>
            </a:ln>
          </p:spPr>
          <p:txBody>
            <a:bodyPr wrap="none" anchor="ctr"/>
            <a:lstStyle/>
            <a:p>
              <a:endParaRPr lang="en-US"/>
            </a:p>
          </p:txBody>
        </p:sp>
        <p:sp>
          <p:nvSpPr>
            <p:cNvPr id="26" name="AutoShape 21"/>
            <p:cNvSpPr>
              <a:spLocks noChangeArrowheads="1"/>
            </p:cNvSpPr>
            <p:nvPr/>
          </p:nvSpPr>
          <p:spPr bwMode="auto">
            <a:xfrm rot="1100252" flipV="1">
              <a:off x="3264" y="1560"/>
              <a:ext cx="192" cy="144"/>
            </a:xfrm>
            <a:prstGeom prst="triangle">
              <a:avLst>
                <a:gd name="adj" fmla="val 50000"/>
              </a:avLst>
            </a:prstGeom>
            <a:solidFill>
              <a:srgbClr val="6699FF"/>
            </a:solidFill>
            <a:ln w="9525" algn="ctr">
              <a:noFill/>
              <a:miter lim="800000"/>
              <a:headEnd/>
              <a:tailEnd/>
            </a:ln>
          </p:spPr>
          <p:txBody>
            <a:bodyPr wrap="none" anchor="ctr"/>
            <a:lstStyle/>
            <a:p>
              <a:endParaRPr lang="en-US"/>
            </a:p>
          </p:txBody>
        </p:sp>
        <p:sp>
          <p:nvSpPr>
            <p:cNvPr id="27" name="AutoShape 22"/>
            <p:cNvSpPr>
              <a:spLocks noChangeArrowheads="1"/>
            </p:cNvSpPr>
            <p:nvPr/>
          </p:nvSpPr>
          <p:spPr bwMode="auto">
            <a:xfrm rot="18421824" flipV="1">
              <a:off x="1776" y="1888"/>
              <a:ext cx="192" cy="144"/>
            </a:xfrm>
            <a:prstGeom prst="triangle">
              <a:avLst>
                <a:gd name="adj" fmla="val 50000"/>
              </a:avLst>
            </a:prstGeom>
            <a:solidFill>
              <a:srgbClr val="6699FF"/>
            </a:solidFill>
            <a:ln w="9525" algn="ctr">
              <a:noFill/>
              <a:miter lim="800000"/>
              <a:headEnd/>
              <a:tailEnd/>
            </a:ln>
          </p:spPr>
          <p:txBody>
            <a:bodyPr wrap="none" anchor="ctr"/>
            <a:lstStyle/>
            <a:p>
              <a:endParaRPr lang="en-US"/>
            </a:p>
          </p:txBody>
        </p:sp>
        <p:sp>
          <p:nvSpPr>
            <p:cNvPr id="28" name="Rectangle 23"/>
            <p:cNvSpPr>
              <a:spLocks noChangeArrowheads="1"/>
            </p:cNvSpPr>
            <p:nvPr/>
          </p:nvSpPr>
          <p:spPr bwMode="auto">
            <a:xfrm>
              <a:off x="852" y="1338"/>
              <a:ext cx="962" cy="165"/>
            </a:xfrm>
            <a:prstGeom prst="rect">
              <a:avLst/>
            </a:prstGeom>
            <a:noFill/>
            <a:ln w="9525" algn="ctr">
              <a:noFill/>
              <a:miter lim="800000"/>
              <a:headEnd/>
              <a:tailEnd/>
            </a:ln>
          </p:spPr>
          <p:txBody>
            <a:bodyPr lIns="92075" tIns="46038" rIns="92075" bIns="46038">
              <a:spAutoFit/>
            </a:bodyPr>
            <a:lstStyle/>
            <a:p>
              <a:pPr algn="ctr" eaLnBrk="0" hangingPunct="0">
                <a:lnSpc>
                  <a:spcPct val="115000"/>
                </a:lnSpc>
                <a:spcBef>
                  <a:spcPct val="50000"/>
                </a:spcBef>
              </a:pPr>
              <a:r>
                <a:rPr lang="en-US" altLang="ja-JP" sz="1200" b="1">
                  <a:solidFill>
                    <a:srgbClr val="009900"/>
                  </a:solidFill>
                </a:rPr>
                <a:t>Trade secrets</a:t>
              </a:r>
            </a:p>
          </p:txBody>
        </p:sp>
        <p:pic>
          <p:nvPicPr>
            <p:cNvPr id="29" name="Picture 24" descr="consulting"/>
            <p:cNvPicPr>
              <a:picLocks noChangeAspect="1" noChangeArrowheads="1"/>
            </p:cNvPicPr>
            <p:nvPr/>
          </p:nvPicPr>
          <p:blipFill>
            <a:blip r:embed="rId5"/>
            <a:srcRect t="18750"/>
            <a:stretch>
              <a:fillRect/>
            </a:stretch>
          </p:blipFill>
          <p:spPr bwMode="auto">
            <a:xfrm>
              <a:off x="972" y="1741"/>
              <a:ext cx="648" cy="365"/>
            </a:xfrm>
            <a:prstGeom prst="rect">
              <a:avLst/>
            </a:prstGeom>
            <a:noFill/>
            <a:ln w="9525">
              <a:solidFill>
                <a:srgbClr val="FFCC00"/>
              </a:solidFill>
              <a:miter lim="800000"/>
              <a:headEnd/>
              <a:tailEnd/>
            </a:ln>
          </p:spPr>
        </p:pic>
        <p:sp>
          <p:nvSpPr>
            <p:cNvPr id="30" name="Rectangle 25"/>
            <p:cNvSpPr>
              <a:spLocks noChangeArrowheads="1"/>
            </p:cNvSpPr>
            <p:nvPr/>
          </p:nvSpPr>
          <p:spPr bwMode="auto">
            <a:xfrm>
              <a:off x="1872" y="768"/>
              <a:ext cx="1008" cy="279"/>
            </a:xfrm>
            <a:prstGeom prst="rect">
              <a:avLst/>
            </a:prstGeom>
            <a:noFill/>
            <a:ln w="9525" algn="ctr">
              <a:noFill/>
              <a:miter lim="800000"/>
              <a:headEnd/>
              <a:tailEnd/>
            </a:ln>
          </p:spPr>
          <p:txBody>
            <a:bodyPr lIns="92075" tIns="46038" rIns="92075" bIns="46038">
              <a:spAutoFit/>
            </a:bodyPr>
            <a:lstStyle/>
            <a:p>
              <a:pPr algn="ctr" eaLnBrk="0" hangingPunct="0">
                <a:lnSpc>
                  <a:spcPct val="115000"/>
                </a:lnSpc>
                <a:spcBef>
                  <a:spcPct val="50000"/>
                </a:spcBef>
              </a:pPr>
              <a:r>
                <a:rPr lang="en-US" altLang="ja-JP" sz="1200" b="1">
                  <a:solidFill>
                    <a:srgbClr val="33CC33"/>
                  </a:solidFill>
                </a:rPr>
                <a:t>Trademark &amp; domain names</a:t>
              </a:r>
            </a:p>
          </p:txBody>
        </p:sp>
        <p:pic>
          <p:nvPicPr>
            <p:cNvPr id="31" name="Picture 26" descr="investment1"/>
            <p:cNvPicPr>
              <a:picLocks noChangeAspect="1" noChangeArrowheads="1"/>
            </p:cNvPicPr>
            <p:nvPr/>
          </p:nvPicPr>
          <p:blipFill>
            <a:blip r:embed="rId6"/>
            <a:srcRect/>
            <a:stretch>
              <a:fillRect/>
            </a:stretch>
          </p:blipFill>
          <p:spPr bwMode="auto">
            <a:xfrm>
              <a:off x="2048" y="1104"/>
              <a:ext cx="592" cy="349"/>
            </a:xfrm>
            <a:prstGeom prst="rect">
              <a:avLst/>
            </a:prstGeom>
            <a:noFill/>
            <a:ln w="9525">
              <a:solidFill>
                <a:srgbClr val="FFCC00"/>
              </a:solidFill>
              <a:miter lim="800000"/>
              <a:headEnd/>
              <a:tailEnd/>
            </a:ln>
          </p:spPr>
        </p:pic>
        <p:sp>
          <p:nvSpPr>
            <p:cNvPr id="32" name="Rectangle 27"/>
            <p:cNvSpPr>
              <a:spLocks noChangeArrowheads="1"/>
            </p:cNvSpPr>
            <p:nvPr/>
          </p:nvSpPr>
          <p:spPr bwMode="auto">
            <a:xfrm>
              <a:off x="3064" y="832"/>
              <a:ext cx="912" cy="164"/>
            </a:xfrm>
            <a:prstGeom prst="rect">
              <a:avLst/>
            </a:prstGeom>
            <a:noFill/>
            <a:ln w="9525" algn="ctr">
              <a:noFill/>
              <a:miter lim="800000"/>
              <a:headEnd/>
              <a:tailEnd/>
            </a:ln>
          </p:spPr>
          <p:txBody>
            <a:bodyPr lIns="92075" tIns="46038" rIns="92075" bIns="46038">
              <a:spAutoFit/>
            </a:bodyPr>
            <a:lstStyle/>
            <a:p>
              <a:pPr algn="ctr" eaLnBrk="0" hangingPunct="0">
                <a:lnSpc>
                  <a:spcPct val="115000"/>
                </a:lnSpc>
                <a:spcBef>
                  <a:spcPct val="50000"/>
                </a:spcBef>
              </a:pPr>
              <a:r>
                <a:rPr lang="en-US" altLang="ja-JP" sz="1200" b="1">
                  <a:solidFill>
                    <a:srgbClr val="009900"/>
                  </a:solidFill>
                </a:rPr>
                <a:t>Copyright</a:t>
              </a:r>
            </a:p>
          </p:txBody>
        </p:sp>
        <p:pic>
          <p:nvPicPr>
            <p:cNvPr id="33" name="Picture 28" descr="culture"/>
            <p:cNvPicPr>
              <a:picLocks noChangeAspect="1" noChangeArrowheads="1"/>
            </p:cNvPicPr>
            <p:nvPr/>
          </p:nvPicPr>
          <p:blipFill>
            <a:blip r:embed="rId7"/>
            <a:srcRect/>
            <a:stretch>
              <a:fillRect/>
            </a:stretch>
          </p:blipFill>
          <p:spPr bwMode="auto">
            <a:xfrm>
              <a:off x="3264" y="1046"/>
              <a:ext cx="576" cy="402"/>
            </a:xfrm>
            <a:prstGeom prst="rect">
              <a:avLst/>
            </a:prstGeom>
            <a:noFill/>
            <a:ln w="9525">
              <a:solidFill>
                <a:srgbClr val="FFCC00"/>
              </a:solidFill>
              <a:miter lim="800000"/>
              <a:headEnd/>
              <a:tailEnd/>
            </a:ln>
          </p:spPr>
        </p:pic>
        <p:sp>
          <p:nvSpPr>
            <p:cNvPr id="34" name="Rectangle 29"/>
            <p:cNvSpPr>
              <a:spLocks noChangeArrowheads="1"/>
            </p:cNvSpPr>
            <p:nvPr/>
          </p:nvSpPr>
          <p:spPr bwMode="auto">
            <a:xfrm>
              <a:off x="4176" y="1342"/>
              <a:ext cx="912" cy="165"/>
            </a:xfrm>
            <a:prstGeom prst="rect">
              <a:avLst/>
            </a:prstGeom>
            <a:noFill/>
            <a:ln w="9525" algn="ctr">
              <a:noFill/>
              <a:miter lim="800000"/>
              <a:headEnd/>
              <a:tailEnd/>
            </a:ln>
          </p:spPr>
          <p:txBody>
            <a:bodyPr lIns="92075" tIns="46038" rIns="92075" bIns="46038">
              <a:spAutoFit/>
            </a:bodyPr>
            <a:lstStyle/>
            <a:p>
              <a:pPr algn="ctr" eaLnBrk="0" hangingPunct="0">
                <a:lnSpc>
                  <a:spcPct val="115000"/>
                </a:lnSpc>
                <a:spcBef>
                  <a:spcPct val="50000"/>
                </a:spcBef>
              </a:pPr>
              <a:r>
                <a:rPr lang="en-US" altLang="ja-JP" sz="1200" b="1">
                  <a:solidFill>
                    <a:srgbClr val="009900"/>
                  </a:solidFill>
                </a:rPr>
                <a:t>Patent</a:t>
              </a:r>
            </a:p>
          </p:txBody>
        </p:sp>
        <p:sp>
          <p:nvSpPr>
            <p:cNvPr id="35" name="Line 30"/>
            <p:cNvSpPr>
              <a:spLocks noChangeShapeType="1"/>
            </p:cNvSpPr>
            <p:nvPr/>
          </p:nvSpPr>
          <p:spPr bwMode="auto">
            <a:xfrm>
              <a:off x="3840" y="2784"/>
              <a:ext cx="432" cy="864"/>
            </a:xfrm>
            <a:prstGeom prst="line">
              <a:avLst/>
            </a:prstGeom>
            <a:noFill/>
            <a:ln w="38100">
              <a:solidFill>
                <a:schemeClr val="bg1"/>
              </a:solidFill>
              <a:round/>
              <a:headEnd/>
              <a:tailEnd/>
            </a:ln>
          </p:spPr>
          <p:txBody>
            <a:bodyPr/>
            <a:lstStyle/>
            <a:p>
              <a:endParaRPr lang="en-US"/>
            </a:p>
          </p:txBody>
        </p:sp>
        <p:pic>
          <p:nvPicPr>
            <p:cNvPr id="36" name="Picture 31" descr="calculator"/>
            <p:cNvPicPr>
              <a:picLocks noChangeAspect="1" noChangeArrowheads="1"/>
            </p:cNvPicPr>
            <p:nvPr/>
          </p:nvPicPr>
          <p:blipFill>
            <a:blip r:embed="rId8"/>
            <a:srcRect/>
            <a:stretch>
              <a:fillRect/>
            </a:stretch>
          </p:blipFill>
          <p:spPr bwMode="auto">
            <a:xfrm>
              <a:off x="4368" y="1666"/>
              <a:ext cx="528" cy="494"/>
            </a:xfrm>
            <a:prstGeom prst="rect">
              <a:avLst/>
            </a:prstGeom>
            <a:noFill/>
            <a:ln w="9525">
              <a:solidFill>
                <a:srgbClr val="FFCC00"/>
              </a:solidFill>
              <a:miter lim="800000"/>
              <a:headEnd/>
              <a:tailEnd/>
            </a:ln>
          </p:spPr>
        </p:pic>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Oval 2"/>
          <p:cNvSpPr>
            <a:spLocks noChangeArrowheads="1"/>
          </p:cNvSpPr>
          <p:nvPr/>
        </p:nvSpPr>
        <p:spPr bwMode="auto">
          <a:xfrm>
            <a:off x="3733800" y="1905000"/>
            <a:ext cx="1676400" cy="1371600"/>
          </a:xfrm>
          <a:prstGeom prst="ellipse">
            <a:avLst/>
          </a:prstGeom>
          <a:solidFill>
            <a:schemeClr val="hlink"/>
          </a:solidFill>
          <a:ln w="9525">
            <a:solidFill>
              <a:schemeClr val="tx1"/>
            </a:solidFill>
            <a:round/>
            <a:headEnd/>
            <a:tailEnd/>
          </a:ln>
        </p:spPr>
        <p:txBody>
          <a:bodyPr wrap="none" anchor="ctr"/>
          <a:lstStyle/>
          <a:p>
            <a:pPr algn="ctr" eaLnBrk="0" hangingPunct="0"/>
            <a:r>
              <a:rPr lang="en-US" sz="4000">
                <a:solidFill>
                  <a:schemeClr val="bg1"/>
                </a:solidFill>
                <a:latin typeface="Tahoma" pitchFamily="34" charset="0"/>
              </a:rPr>
              <a:t>IPR</a:t>
            </a:r>
          </a:p>
        </p:txBody>
      </p:sp>
      <p:sp>
        <p:nvSpPr>
          <p:cNvPr id="48131" name="AutoShape 3"/>
          <p:cNvSpPr>
            <a:spLocks noChangeArrowheads="1"/>
          </p:cNvSpPr>
          <p:nvPr/>
        </p:nvSpPr>
        <p:spPr bwMode="auto">
          <a:xfrm>
            <a:off x="381000" y="32004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Patents</a:t>
            </a:r>
          </a:p>
        </p:txBody>
      </p:sp>
      <p:sp>
        <p:nvSpPr>
          <p:cNvPr id="48132" name="AutoShape 4"/>
          <p:cNvSpPr>
            <a:spLocks noChangeArrowheads="1"/>
          </p:cNvSpPr>
          <p:nvPr/>
        </p:nvSpPr>
        <p:spPr bwMode="auto">
          <a:xfrm>
            <a:off x="381000" y="50292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Industrial Design</a:t>
            </a:r>
          </a:p>
        </p:txBody>
      </p:sp>
      <p:sp>
        <p:nvSpPr>
          <p:cNvPr id="48133" name="AutoShape 5"/>
          <p:cNvSpPr>
            <a:spLocks noChangeArrowheads="1"/>
          </p:cNvSpPr>
          <p:nvPr/>
        </p:nvSpPr>
        <p:spPr bwMode="auto">
          <a:xfrm>
            <a:off x="381000" y="41148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endParaRPr lang="en-US">
              <a:latin typeface="Tahoma" pitchFamily="34" charset="0"/>
            </a:endParaRPr>
          </a:p>
          <a:p>
            <a:pPr algn="ctr" eaLnBrk="0" hangingPunct="0"/>
            <a:r>
              <a:rPr lang="en-US">
                <a:latin typeface="Tahoma" pitchFamily="34" charset="0"/>
              </a:rPr>
              <a:t>Trademarks</a:t>
            </a:r>
          </a:p>
          <a:p>
            <a:pPr algn="ctr" eaLnBrk="0" hangingPunct="0"/>
            <a:endParaRPr lang="en-US">
              <a:latin typeface="Tahoma" pitchFamily="34" charset="0"/>
            </a:endParaRPr>
          </a:p>
        </p:txBody>
      </p:sp>
      <p:cxnSp>
        <p:nvCxnSpPr>
          <p:cNvPr id="48134" name="AutoShape 6"/>
          <p:cNvCxnSpPr>
            <a:cxnSpLocks noChangeShapeType="1"/>
            <a:stCxn id="48130" idx="2"/>
            <a:endCxn id="48131" idx="0"/>
          </p:cNvCxnSpPr>
          <p:nvPr/>
        </p:nvCxnSpPr>
        <p:spPr bwMode="auto">
          <a:xfrm rot="10800000" flipV="1">
            <a:off x="1295400" y="2590800"/>
            <a:ext cx="2438400" cy="609600"/>
          </a:xfrm>
          <a:prstGeom prst="bentConnector2">
            <a:avLst/>
          </a:prstGeom>
          <a:noFill/>
          <a:ln w="76200">
            <a:solidFill>
              <a:schemeClr val="tx2"/>
            </a:solidFill>
            <a:miter lim="800000"/>
            <a:headEnd/>
            <a:tailEnd type="triangle" w="med" len="med"/>
          </a:ln>
        </p:spPr>
      </p:cxnSp>
      <p:sp>
        <p:nvSpPr>
          <p:cNvPr id="48135" name="AutoShape 7"/>
          <p:cNvSpPr>
            <a:spLocks noChangeArrowheads="1"/>
          </p:cNvSpPr>
          <p:nvPr/>
        </p:nvSpPr>
        <p:spPr bwMode="auto">
          <a:xfrm>
            <a:off x="4724400" y="54102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Works of Art</a:t>
            </a:r>
          </a:p>
        </p:txBody>
      </p:sp>
      <p:sp>
        <p:nvSpPr>
          <p:cNvPr id="48136" name="AutoShape 8"/>
          <p:cNvSpPr>
            <a:spLocks noChangeArrowheads="1"/>
          </p:cNvSpPr>
          <p:nvPr/>
        </p:nvSpPr>
        <p:spPr bwMode="auto">
          <a:xfrm>
            <a:off x="4724400" y="45720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Literature</a:t>
            </a:r>
          </a:p>
        </p:txBody>
      </p:sp>
      <p:sp>
        <p:nvSpPr>
          <p:cNvPr id="48137" name="AutoShape 9"/>
          <p:cNvSpPr>
            <a:spLocks noChangeArrowheads="1"/>
          </p:cNvSpPr>
          <p:nvPr/>
        </p:nvSpPr>
        <p:spPr bwMode="auto">
          <a:xfrm>
            <a:off x="4724400" y="37338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Music</a:t>
            </a:r>
          </a:p>
          <a:p>
            <a:pPr algn="ctr" eaLnBrk="0" hangingPunct="0"/>
            <a:endParaRPr lang="en-US">
              <a:latin typeface="Tahoma" pitchFamily="34" charset="0"/>
            </a:endParaRPr>
          </a:p>
        </p:txBody>
      </p:sp>
      <p:cxnSp>
        <p:nvCxnSpPr>
          <p:cNvPr id="48138" name="AutoShape 10"/>
          <p:cNvCxnSpPr>
            <a:cxnSpLocks noChangeShapeType="1"/>
            <a:endCxn id="48135" idx="1"/>
          </p:cNvCxnSpPr>
          <p:nvPr/>
        </p:nvCxnSpPr>
        <p:spPr bwMode="auto">
          <a:xfrm rot="16200000" flipH="1">
            <a:off x="3352800" y="4343400"/>
            <a:ext cx="2438400" cy="304800"/>
          </a:xfrm>
          <a:prstGeom prst="bentConnector2">
            <a:avLst/>
          </a:prstGeom>
          <a:noFill/>
          <a:ln w="57150">
            <a:solidFill>
              <a:schemeClr val="tx2"/>
            </a:solidFill>
            <a:miter lim="800000"/>
            <a:headEnd/>
            <a:tailEnd type="triangle" w="med" len="med"/>
          </a:ln>
        </p:spPr>
      </p:cxnSp>
      <p:cxnSp>
        <p:nvCxnSpPr>
          <p:cNvPr id="48139" name="AutoShape 11"/>
          <p:cNvCxnSpPr>
            <a:cxnSpLocks noChangeShapeType="1"/>
            <a:stCxn id="48131" idx="2"/>
            <a:endCxn id="48133" idx="0"/>
          </p:cNvCxnSpPr>
          <p:nvPr/>
        </p:nvCxnSpPr>
        <p:spPr bwMode="auto">
          <a:xfrm>
            <a:off x="1295400" y="3810000"/>
            <a:ext cx="0" cy="304800"/>
          </a:xfrm>
          <a:prstGeom prst="straightConnector1">
            <a:avLst/>
          </a:prstGeom>
          <a:noFill/>
          <a:ln w="57150">
            <a:solidFill>
              <a:schemeClr val="tx1"/>
            </a:solidFill>
            <a:round/>
            <a:headEnd/>
            <a:tailEnd type="triangle" w="med" len="med"/>
          </a:ln>
        </p:spPr>
      </p:cxnSp>
      <p:cxnSp>
        <p:nvCxnSpPr>
          <p:cNvPr id="48140" name="AutoShape 12"/>
          <p:cNvCxnSpPr>
            <a:cxnSpLocks noChangeShapeType="1"/>
            <a:stCxn id="48133" idx="2"/>
            <a:endCxn id="48132" idx="0"/>
          </p:cNvCxnSpPr>
          <p:nvPr/>
        </p:nvCxnSpPr>
        <p:spPr bwMode="auto">
          <a:xfrm>
            <a:off x="1295400" y="4724400"/>
            <a:ext cx="0" cy="304800"/>
          </a:xfrm>
          <a:prstGeom prst="straightConnector1">
            <a:avLst/>
          </a:prstGeom>
          <a:noFill/>
          <a:ln w="57150">
            <a:solidFill>
              <a:schemeClr val="tx1"/>
            </a:solidFill>
            <a:round/>
            <a:headEnd/>
            <a:tailEnd type="triangle" w="med" len="med"/>
          </a:ln>
        </p:spPr>
      </p:cxnSp>
      <p:cxnSp>
        <p:nvCxnSpPr>
          <p:cNvPr id="48141" name="AutoShape 13"/>
          <p:cNvCxnSpPr>
            <a:cxnSpLocks noChangeShapeType="1"/>
            <a:stCxn id="48135" idx="0"/>
            <a:endCxn id="48136" idx="2"/>
          </p:cNvCxnSpPr>
          <p:nvPr/>
        </p:nvCxnSpPr>
        <p:spPr bwMode="auto">
          <a:xfrm flipV="1">
            <a:off x="5638800" y="5181600"/>
            <a:ext cx="0" cy="228600"/>
          </a:xfrm>
          <a:prstGeom prst="straightConnector1">
            <a:avLst/>
          </a:prstGeom>
          <a:noFill/>
          <a:ln w="57150">
            <a:solidFill>
              <a:schemeClr val="tx1"/>
            </a:solidFill>
            <a:round/>
            <a:headEnd/>
            <a:tailEnd type="triangle" w="med" len="med"/>
          </a:ln>
        </p:spPr>
      </p:cxnSp>
      <p:cxnSp>
        <p:nvCxnSpPr>
          <p:cNvPr id="48142" name="AutoShape 14"/>
          <p:cNvCxnSpPr>
            <a:cxnSpLocks noChangeShapeType="1"/>
            <a:stCxn id="48136" idx="0"/>
            <a:endCxn id="48137" idx="2"/>
          </p:cNvCxnSpPr>
          <p:nvPr/>
        </p:nvCxnSpPr>
        <p:spPr bwMode="auto">
          <a:xfrm flipV="1">
            <a:off x="5638800" y="4343400"/>
            <a:ext cx="0" cy="228600"/>
          </a:xfrm>
          <a:prstGeom prst="straightConnector1">
            <a:avLst/>
          </a:prstGeom>
          <a:noFill/>
          <a:ln w="57150">
            <a:solidFill>
              <a:schemeClr val="tx1"/>
            </a:solidFill>
            <a:round/>
            <a:headEnd/>
            <a:tailEnd type="triangle" w="med" len="med"/>
          </a:ln>
        </p:spPr>
      </p:cxnSp>
      <p:sp>
        <p:nvSpPr>
          <p:cNvPr id="48143" name="AutoShape 15"/>
          <p:cNvSpPr>
            <a:spLocks noChangeArrowheads="1"/>
          </p:cNvSpPr>
          <p:nvPr/>
        </p:nvSpPr>
        <p:spPr bwMode="auto">
          <a:xfrm>
            <a:off x="6705600" y="32004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Broadcasting </a:t>
            </a:r>
          </a:p>
        </p:txBody>
      </p:sp>
      <p:sp>
        <p:nvSpPr>
          <p:cNvPr id="48144" name="AutoShape 16"/>
          <p:cNvSpPr>
            <a:spLocks noChangeArrowheads="1"/>
          </p:cNvSpPr>
          <p:nvPr/>
        </p:nvSpPr>
        <p:spPr bwMode="auto">
          <a:xfrm>
            <a:off x="6705600" y="40386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 Dramatics Works </a:t>
            </a:r>
          </a:p>
        </p:txBody>
      </p:sp>
      <p:sp>
        <p:nvSpPr>
          <p:cNvPr id="48145" name="AutoShape 17"/>
          <p:cNvSpPr>
            <a:spLocks noChangeArrowheads="1"/>
          </p:cNvSpPr>
          <p:nvPr/>
        </p:nvSpPr>
        <p:spPr bwMode="auto">
          <a:xfrm>
            <a:off x="6705600" y="49530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 Sound Recording </a:t>
            </a:r>
          </a:p>
        </p:txBody>
      </p:sp>
      <p:sp>
        <p:nvSpPr>
          <p:cNvPr id="48146" name="AutoShape 18"/>
          <p:cNvSpPr>
            <a:spLocks noChangeArrowheads="1"/>
          </p:cNvSpPr>
          <p:nvPr/>
        </p:nvSpPr>
        <p:spPr bwMode="auto">
          <a:xfrm>
            <a:off x="6553200" y="5867400"/>
            <a:ext cx="21336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 Computer Programs </a:t>
            </a:r>
          </a:p>
        </p:txBody>
      </p:sp>
      <p:cxnSp>
        <p:nvCxnSpPr>
          <p:cNvPr id="48147" name="AutoShape 19"/>
          <p:cNvCxnSpPr>
            <a:cxnSpLocks noChangeShapeType="1"/>
            <a:stCxn id="48143" idx="2"/>
            <a:endCxn id="48144" idx="0"/>
          </p:cNvCxnSpPr>
          <p:nvPr/>
        </p:nvCxnSpPr>
        <p:spPr bwMode="auto">
          <a:xfrm>
            <a:off x="7620000" y="3810000"/>
            <a:ext cx="0" cy="228600"/>
          </a:xfrm>
          <a:prstGeom prst="straightConnector1">
            <a:avLst/>
          </a:prstGeom>
          <a:noFill/>
          <a:ln w="57150">
            <a:solidFill>
              <a:schemeClr val="tx1"/>
            </a:solidFill>
            <a:round/>
            <a:headEnd/>
            <a:tailEnd type="triangle" w="med" len="med"/>
          </a:ln>
        </p:spPr>
      </p:cxnSp>
      <p:cxnSp>
        <p:nvCxnSpPr>
          <p:cNvPr id="48148" name="AutoShape 20"/>
          <p:cNvCxnSpPr>
            <a:cxnSpLocks noChangeShapeType="1"/>
            <a:stCxn id="48144" idx="2"/>
            <a:endCxn id="48145" idx="0"/>
          </p:cNvCxnSpPr>
          <p:nvPr/>
        </p:nvCxnSpPr>
        <p:spPr bwMode="auto">
          <a:xfrm>
            <a:off x="7620000" y="4648200"/>
            <a:ext cx="0" cy="304800"/>
          </a:xfrm>
          <a:prstGeom prst="straightConnector1">
            <a:avLst/>
          </a:prstGeom>
          <a:noFill/>
          <a:ln w="57150">
            <a:solidFill>
              <a:schemeClr val="tx1"/>
            </a:solidFill>
            <a:round/>
            <a:headEnd/>
            <a:tailEnd type="triangle" w="med" len="med"/>
          </a:ln>
        </p:spPr>
      </p:cxnSp>
      <p:cxnSp>
        <p:nvCxnSpPr>
          <p:cNvPr id="48149" name="AutoShape 21"/>
          <p:cNvCxnSpPr>
            <a:cxnSpLocks noChangeShapeType="1"/>
            <a:stCxn id="48145" idx="2"/>
            <a:endCxn id="48146" idx="0"/>
          </p:cNvCxnSpPr>
          <p:nvPr/>
        </p:nvCxnSpPr>
        <p:spPr bwMode="auto">
          <a:xfrm>
            <a:off x="7620000" y="5562600"/>
            <a:ext cx="0" cy="304800"/>
          </a:xfrm>
          <a:prstGeom prst="straightConnector1">
            <a:avLst/>
          </a:prstGeom>
          <a:noFill/>
          <a:ln w="57150">
            <a:solidFill>
              <a:schemeClr val="tx1"/>
            </a:solidFill>
            <a:round/>
            <a:headEnd/>
            <a:tailEnd type="triangle" w="med" len="med"/>
          </a:ln>
        </p:spPr>
      </p:cxnSp>
      <p:sp>
        <p:nvSpPr>
          <p:cNvPr id="48150" name="AutoShape 22"/>
          <p:cNvSpPr>
            <a:spLocks noChangeArrowheads="1"/>
          </p:cNvSpPr>
          <p:nvPr/>
        </p:nvSpPr>
        <p:spPr bwMode="auto">
          <a:xfrm>
            <a:off x="381000" y="5943600"/>
            <a:ext cx="1828800" cy="609600"/>
          </a:xfrm>
          <a:prstGeom prst="roundRect">
            <a:avLst>
              <a:gd name="adj" fmla="val 38542"/>
            </a:avLst>
          </a:prstGeom>
          <a:solidFill>
            <a:schemeClr val="accent1"/>
          </a:solidFill>
          <a:ln w="9525">
            <a:solidFill>
              <a:schemeClr val="tx1"/>
            </a:solidFill>
            <a:round/>
            <a:headEnd/>
            <a:tailEnd/>
          </a:ln>
        </p:spPr>
        <p:txBody>
          <a:bodyPr wrap="none" anchor="ctr"/>
          <a:lstStyle/>
          <a:p>
            <a:pPr algn="ctr" eaLnBrk="0" hangingPunct="0"/>
            <a:r>
              <a:rPr lang="en-US">
                <a:latin typeface="Tahoma" pitchFamily="34" charset="0"/>
              </a:rPr>
              <a:t>Geographical </a:t>
            </a:r>
          </a:p>
          <a:p>
            <a:pPr algn="ctr" eaLnBrk="0" hangingPunct="0"/>
            <a:r>
              <a:rPr lang="en-US">
                <a:latin typeface="Tahoma" pitchFamily="34" charset="0"/>
              </a:rPr>
              <a:t>Indications </a:t>
            </a:r>
          </a:p>
        </p:txBody>
      </p:sp>
      <p:cxnSp>
        <p:nvCxnSpPr>
          <p:cNvPr id="48151" name="AutoShape 23"/>
          <p:cNvCxnSpPr>
            <a:cxnSpLocks noChangeShapeType="1"/>
            <a:stCxn id="48132" idx="2"/>
            <a:endCxn id="48150" idx="0"/>
          </p:cNvCxnSpPr>
          <p:nvPr/>
        </p:nvCxnSpPr>
        <p:spPr bwMode="auto">
          <a:xfrm>
            <a:off x="1295400" y="5638800"/>
            <a:ext cx="0" cy="304800"/>
          </a:xfrm>
          <a:prstGeom prst="straightConnector1">
            <a:avLst/>
          </a:prstGeom>
          <a:noFill/>
          <a:ln w="57150">
            <a:solidFill>
              <a:schemeClr val="tx1"/>
            </a:solidFill>
            <a:round/>
            <a:headEnd/>
            <a:tailEnd type="triangle" w="med" len="med"/>
          </a:ln>
        </p:spPr>
      </p:cxnSp>
      <p:sp>
        <p:nvSpPr>
          <p:cNvPr id="48152" name="Rectangle 24"/>
          <p:cNvSpPr>
            <a:spLocks noGrp="1" noChangeArrowheads="1"/>
          </p:cNvSpPr>
          <p:nvPr>
            <p:ph type="title" idx="4294967295"/>
          </p:nvPr>
        </p:nvSpPr>
        <p:spPr>
          <a:xfrm>
            <a:off x="1212850" y="609600"/>
            <a:ext cx="6864350" cy="882650"/>
          </a:xfrm>
          <a:noFill/>
        </p:spPr>
        <p:txBody>
          <a:bodyPr anchor="b">
            <a:normAutofit/>
          </a:bodyPr>
          <a:lstStyle/>
          <a:p>
            <a:pPr algn="ctr"/>
            <a:r>
              <a:rPr lang="en-US" sz="4000" b="1" dirty="0" smtClean="0">
                <a:solidFill>
                  <a:schemeClr val="tx1"/>
                </a:solidFill>
                <a:latin typeface="Times New Roman" pitchFamily="18" charset="0"/>
                <a:cs typeface="Times New Roman" pitchFamily="18" charset="0"/>
              </a:rPr>
              <a:t>Classification of IPR</a:t>
            </a:r>
          </a:p>
        </p:txBody>
      </p:sp>
      <p:cxnSp>
        <p:nvCxnSpPr>
          <p:cNvPr id="48153" name="AutoShape 25"/>
          <p:cNvCxnSpPr>
            <a:cxnSpLocks noChangeShapeType="1"/>
            <a:stCxn id="48137" idx="0"/>
            <a:endCxn id="48143" idx="1"/>
          </p:cNvCxnSpPr>
          <p:nvPr/>
        </p:nvCxnSpPr>
        <p:spPr bwMode="auto">
          <a:xfrm rot="-5400000">
            <a:off x="6057900" y="3086100"/>
            <a:ext cx="228600" cy="1066800"/>
          </a:xfrm>
          <a:prstGeom prst="bentConnector2">
            <a:avLst/>
          </a:prstGeom>
          <a:noFill/>
          <a:ln w="57150">
            <a:solidFill>
              <a:schemeClr val="tx1"/>
            </a:solidFill>
            <a:miter lim="800000"/>
            <a:headEnd/>
            <a:tailEnd type="triangle" w="med" len="med"/>
          </a:ln>
        </p:spPr>
      </p:cxnSp>
      <p:sp>
        <p:nvSpPr>
          <p:cNvPr id="48154" name="Rectangle 26"/>
          <p:cNvSpPr>
            <a:spLocks noChangeArrowheads="1"/>
          </p:cNvSpPr>
          <p:nvPr/>
        </p:nvSpPr>
        <p:spPr bwMode="auto">
          <a:xfrm>
            <a:off x="1066800" y="2133600"/>
            <a:ext cx="2576513" cy="366713"/>
          </a:xfrm>
          <a:prstGeom prst="rect">
            <a:avLst/>
          </a:prstGeom>
          <a:noFill/>
          <a:ln w="9525">
            <a:noFill/>
            <a:miter lim="800000"/>
            <a:headEnd/>
            <a:tailEnd/>
          </a:ln>
        </p:spPr>
        <p:txBody>
          <a:bodyPr wrap="none">
            <a:spAutoFit/>
          </a:bodyPr>
          <a:lstStyle/>
          <a:p>
            <a:pPr eaLnBrk="0" hangingPunct="0"/>
            <a:r>
              <a:rPr lang="en-US" b="1">
                <a:solidFill>
                  <a:schemeClr val="hlink"/>
                </a:solidFill>
                <a:latin typeface="Tahoma" pitchFamily="34" charset="0"/>
              </a:rPr>
              <a:t>Intellectual Property</a:t>
            </a:r>
          </a:p>
        </p:txBody>
      </p:sp>
      <p:sp>
        <p:nvSpPr>
          <p:cNvPr id="48155" name="Rectangle 27"/>
          <p:cNvSpPr>
            <a:spLocks noChangeArrowheads="1"/>
          </p:cNvSpPr>
          <p:nvPr/>
        </p:nvSpPr>
        <p:spPr bwMode="auto">
          <a:xfrm rot="-5400000">
            <a:off x="3421857" y="4201319"/>
            <a:ext cx="1430337" cy="396875"/>
          </a:xfrm>
          <a:prstGeom prst="rect">
            <a:avLst/>
          </a:prstGeom>
          <a:noFill/>
          <a:ln w="9525">
            <a:noFill/>
            <a:miter lim="800000"/>
            <a:headEnd/>
            <a:tailEnd/>
          </a:ln>
        </p:spPr>
        <p:txBody>
          <a:bodyPr wrap="none">
            <a:spAutoFit/>
          </a:bodyPr>
          <a:lstStyle/>
          <a:p>
            <a:pPr eaLnBrk="0" hangingPunct="0"/>
            <a:r>
              <a:rPr lang="en-US" sz="2000" b="1">
                <a:solidFill>
                  <a:schemeClr val="hlink"/>
                </a:solidFill>
                <a:latin typeface="Tahoma" pitchFamily="34" charset="0"/>
              </a:rPr>
              <a:t>Copyright</a:t>
            </a:r>
          </a:p>
        </p:txBody>
      </p:sp>
      <p:sp>
        <p:nvSpPr>
          <p:cNvPr id="28" name="Slide Number Placeholder 27"/>
          <p:cNvSpPr>
            <a:spLocks noGrp="1"/>
          </p:cNvSpPr>
          <p:nvPr>
            <p:ph type="sldNum" sz="quarter" idx="12"/>
          </p:nvPr>
        </p:nvSpPr>
        <p:spPr/>
        <p:txBody>
          <a:bodyPr/>
          <a:lstStyle/>
          <a:p>
            <a:pPr>
              <a:defRPr/>
            </a:pPr>
            <a:fld id="{FC2DC024-AA8F-4C19-B198-E404BBDE2C21}" type="slidenum">
              <a:rPr lang="en-US" smtClean="0"/>
              <a:pPr>
                <a:defRPr/>
              </a:pPr>
              <a:t>52</a:t>
            </a:fld>
            <a:endParaRPr lang="en-US"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a:xfrm>
            <a:off x="457200" y="320675"/>
            <a:ext cx="7239000" cy="898525"/>
          </a:xfrm>
        </p:spPr>
        <p:txBody>
          <a:bodyPr/>
          <a:lstStyle/>
          <a:p>
            <a:pPr algn="ctr" eaLnBrk="1" hangingPunct="1"/>
            <a:r>
              <a:rPr lang="en-US" b="1" dirty="0" smtClean="0">
                <a:latin typeface="Times New Roman" pitchFamily="18" charset="0"/>
                <a:cs typeface="Times New Roman" pitchFamily="18" charset="0"/>
              </a:rPr>
              <a:t>Need for Protection of IP</a:t>
            </a:r>
          </a:p>
        </p:txBody>
      </p:sp>
      <p:sp>
        <p:nvSpPr>
          <p:cNvPr id="22533" name="Rectangle 3"/>
          <p:cNvSpPr>
            <a:spLocks noGrp="1" noChangeArrowheads="1"/>
          </p:cNvSpPr>
          <p:nvPr>
            <p:ph idx="1"/>
          </p:nvPr>
        </p:nvSpPr>
        <p:spPr>
          <a:xfrm>
            <a:off x="1295400" y="1143000"/>
            <a:ext cx="7620000" cy="4768222"/>
          </a:xfrm>
        </p:spPr>
        <p:style>
          <a:lnRef idx="2">
            <a:schemeClr val="accent4"/>
          </a:lnRef>
          <a:fillRef idx="1">
            <a:schemeClr val="lt1"/>
          </a:fillRef>
          <a:effectRef idx="0">
            <a:schemeClr val="accent4"/>
          </a:effectRef>
          <a:fontRef idx="minor">
            <a:schemeClr val="dk1"/>
          </a:fontRef>
        </p:style>
        <p:txBody>
          <a:bodyPr>
            <a:noAutofit/>
          </a:bodyPr>
          <a:lstStyle/>
          <a:p>
            <a:pPr algn="just">
              <a:lnSpc>
                <a:spcPct val="90000"/>
              </a:lnSpc>
            </a:pPr>
            <a:r>
              <a:rPr lang="en-US" sz="2400" dirty="0" smtClean="0">
                <a:latin typeface="Times New Roman" pitchFamily="18" charset="0"/>
                <a:cs typeface="Times New Roman" pitchFamily="18" charset="0"/>
              </a:rPr>
              <a:t>To provide an incentive to disclose to the public for further creations</a:t>
            </a:r>
          </a:p>
          <a:p>
            <a:pPr algn="just">
              <a:lnSpc>
                <a:spcPct val="90000"/>
              </a:lnSpc>
            </a:pPr>
            <a:endParaRPr lang="en-US" sz="2400" dirty="0" smtClean="0">
              <a:latin typeface="Times New Roman" pitchFamily="18" charset="0"/>
              <a:cs typeface="Times New Roman" pitchFamily="18" charset="0"/>
            </a:endParaRPr>
          </a:p>
          <a:p>
            <a:pPr algn="just">
              <a:lnSpc>
                <a:spcPct val="90000"/>
              </a:lnSpc>
            </a:pPr>
            <a:r>
              <a:rPr lang="en-US" sz="2400" dirty="0" smtClean="0">
                <a:latin typeface="Times New Roman" pitchFamily="18" charset="0"/>
                <a:cs typeface="Times New Roman" pitchFamily="18" charset="0"/>
              </a:rPr>
              <a:t>To give such creators official recognition;</a:t>
            </a:r>
          </a:p>
          <a:p>
            <a:pPr algn="just">
              <a:lnSpc>
                <a:spcPct val="90000"/>
              </a:lnSpc>
            </a:pPr>
            <a:endParaRPr lang="en-US" sz="2400" dirty="0" smtClean="0">
              <a:latin typeface="Times New Roman" pitchFamily="18" charset="0"/>
              <a:cs typeface="Times New Roman" pitchFamily="18" charset="0"/>
            </a:endParaRPr>
          </a:p>
          <a:p>
            <a:pPr algn="just">
              <a:lnSpc>
                <a:spcPct val="90000"/>
              </a:lnSpc>
            </a:pPr>
            <a:r>
              <a:rPr lang="en-US" sz="2400" dirty="0" smtClean="0">
                <a:latin typeface="Times New Roman" pitchFamily="18" charset="0"/>
                <a:cs typeface="Times New Roman" pitchFamily="18" charset="0"/>
              </a:rPr>
              <a:t>To create repositories of vital information;</a:t>
            </a:r>
          </a:p>
          <a:p>
            <a:pPr algn="just">
              <a:lnSpc>
                <a:spcPct val="90000"/>
              </a:lnSpc>
            </a:pPr>
            <a:endParaRPr lang="en-US" sz="2400" dirty="0" smtClean="0">
              <a:latin typeface="Times New Roman" pitchFamily="18" charset="0"/>
              <a:cs typeface="Times New Roman" pitchFamily="18" charset="0"/>
            </a:endParaRPr>
          </a:p>
          <a:p>
            <a:pPr algn="just">
              <a:lnSpc>
                <a:spcPct val="90000"/>
              </a:lnSpc>
            </a:pPr>
            <a:r>
              <a:rPr lang="en-US" sz="2400" dirty="0" smtClean="0">
                <a:latin typeface="Times New Roman" pitchFamily="18" charset="0"/>
                <a:cs typeface="Times New Roman" pitchFamily="18" charset="0"/>
              </a:rPr>
              <a:t>To prevent others from illegally exploiting the creation</a:t>
            </a:r>
          </a:p>
          <a:p>
            <a:pPr algn="just">
              <a:lnSpc>
                <a:spcPct val="90000"/>
              </a:lnSpc>
            </a:pPr>
            <a:endParaRPr lang="en-US" sz="2400" dirty="0" smtClean="0"/>
          </a:p>
          <a:p>
            <a:pPr algn="just">
              <a:lnSpc>
                <a:spcPct val="90000"/>
              </a:lnSpc>
            </a:pPr>
            <a:r>
              <a:rPr lang="en-US" sz="2400" dirty="0" smtClean="0">
                <a:latin typeface="Times New Roman" pitchFamily="18" charset="0"/>
                <a:cs typeface="Times New Roman" pitchFamily="18" charset="0"/>
              </a:rPr>
              <a:t>To avoid re-inventing the wheel</a:t>
            </a:r>
          </a:p>
        </p:txBody>
      </p:sp>
      <p:sp>
        <p:nvSpPr>
          <p:cNvPr id="26630" name="Slide Number Placeholder 5"/>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a:defRPr/>
            </a:pPr>
            <a:fld id="{E6724FB8-06D4-48C7-892D-42A5B9295131}" type="slidenum">
              <a:rPr lang="en-US" altLang="en-US"/>
              <a:pPr>
                <a:defRPr/>
              </a:pPr>
              <a:t>53</a:t>
            </a:fld>
            <a:endParaRPr lang="en-US"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4"/>
          <p:cNvSpPr>
            <a:spLocks noGrp="1" noChangeArrowheads="1"/>
          </p:cNvSpPr>
          <p:nvPr>
            <p:ph type="title"/>
          </p:nvPr>
        </p:nvSpPr>
        <p:spPr>
          <a:xfrm>
            <a:off x="1295400" y="381000"/>
            <a:ext cx="7239000" cy="701675"/>
          </a:xfrm>
        </p:spPr>
        <p:txBody>
          <a:bodyPr>
            <a:normAutofit/>
          </a:bodyPr>
          <a:lstStyle/>
          <a:p>
            <a:pPr algn="ctr" eaLnBrk="1" fontAlgn="auto" hangingPunct="1">
              <a:spcAft>
                <a:spcPts val="0"/>
              </a:spcAft>
              <a:defRPr/>
            </a:pPr>
            <a:r>
              <a:rPr lang="en-US" sz="3200" b="1" dirty="0" smtClean="0">
                <a:latin typeface="Times New Roman" pitchFamily="18" charset="0"/>
                <a:cs typeface="Times New Roman" pitchFamily="18" charset="0"/>
              </a:rPr>
              <a:t>Three Statutory Pillars of Patentability</a:t>
            </a:r>
          </a:p>
        </p:txBody>
      </p:sp>
      <p:sp>
        <p:nvSpPr>
          <p:cNvPr id="23557" name="Rectangle 3"/>
          <p:cNvSpPr>
            <a:spLocks noGrp="1" noChangeArrowheads="1"/>
          </p:cNvSpPr>
          <p:nvPr>
            <p:ph idx="1"/>
          </p:nvPr>
        </p:nvSpPr>
        <p:spPr>
          <a:xfrm>
            <a:off x="1143000" y="1371600"/>
            <a:ext cx="7696200" cy="5029200"/>
          </a:xfrm>
        </p:spPr>
        <p:style>
          <a:lnRef idx="2">
            <a:schemeClr val="accent4"/>
          </a:lnRef>
          <a:fillRef idx="1">
            <a:schemeClr val="lt1"/>
          </a:fillRef>
          <a:effectRef idx="0">
            <a:schemeClr val="accent4"/>
          </a:effectRef>
          <a:fontRef idx="minor">
            <a:schemeClr val="dk1"/>
          </a:fontRef>
        </p:style>
        <p:txBody>
          <a:bodyPr>
            <a:normAutofit/>
          </a:bodyPr>
          <a:lstStyle/>
          <a:p>
            <a:pPr algn="just">
              <a:lnSpc>
                <a:spcPct val="80000"/>
              </a:lnSpc>
              <a:defRPr/>
            </a:pPr>
            <a:r>
              <a:rPr lang="en-US" sz="2600" dirty="0" smtClean="0">
                <a:latin typeface="Times New Roman" pitchFamily="18" charset="0"/>
                <a:cs typeface="Times New Roman" pitchFamily="18" charset="0"/>
              </a:rPr>
              <a:t>Three Statutory Pillars of Patentability are: </a:t>
            </a:r>
          </a:p>
          <a:p>
            <a:pPr marL="400050" lvl="1" indent="0">
              <a:buFont typeface="Wingdings" pitchFamily="2" charset="2"/>
              <a:buChar char="Ø"/>
            </a:pPr>
            <a:r>
              <a:rPr lang="en-US" sz="2600" dirty="0" smtClean="0">
                <a:latin typeface="Times New Roman" pitchFamily="18" charset="0"/>
                <a:cs typeface="Times New Roman" pitchFamily="18" charset="0"/>
              </a:rPr>
              <a:t> </a:t>
            </a:r>
            <a:r>
              <a:rPr lang="en-US" sz="2600" b="1" dirty="0" smtClean="0">
                <a:latin typeface="Times New Roman" pitchFamily="18" charset="0"/>
                <a:cs typeface="Times New Roman" pitchFamily="18" charset="0"/>
              </a:rPr>
              <a:t>Novelty (new): </a:t>
            </a:r>
            <a:r>
              <a:rPr lang="en-US" sz="2600" dirty="0" smtClean="0">
                <a:latin typeface="Times New Roman" pitchFamily="18" charset="0"/>
                <a:cs typeface="Times New Roman" pitchFamily="18" charset="0"/>
              </a:rPr>
              <a:t>Must be New, Must Distinguish from “State of the Art” (PRIOR ART)</a:t>
            </a:r>
          </a:p>
          <a:p>
            <a:pPr lvl="1" algn="just">
              <a:lnSpc>
                <a:spcPct val="80000"/>
              </a:lnSpc>
              <a:buFont typeface="Wingdings" pitchFamily="2" charset="2"/>
              <a:buChar char="Ø"/>
              <a:defRPr/>
            </a:pPr>
            <a:r>
              <a:rPr lang="en-US" sz="2600" b="1" dirty="0" smtClean="0">
                <a:latin typeface="Times New Roman" pitchFamily="18" charset="0"/>
                <a:cs typeface="Times New Roman" pitchFamily="18" charset="0"/>
              </a:rPr>
              <a:t>Inventive Step (non-obvious):</a:t>
            </a:r>
            <a:r>
              <a:rPr lang="en-US" sz="2600" dirty="0" smtClean="0">
                <a:latin typeface="Times New Roman" pitchFamily="18" charset="0"/>
                <a:cs typeface="Times New Roman" pitchFamily="18" charset="0"/>
              </a:rPr>
              <a:t> The differences between the claimed invention and the prior art are such that the subject matter as a whole would not have been obvious at the time the invention was made to a person skilled in the art, to which the subject matter pertains. </a:t>
            </a:r>
          </a:p>
          <a:p>
            <a:pPr lvl="1" algn="just">
              <a:lnSpc>
                <a:spcPct val="80000"/>
              </a:lnSpc>
              <a:buFont typeface="Wingdings" pitchFamily="2" charset="2"/>
              <a:buChar char="Ø"/>
              <a:defRPr/>
            </a:pPr>
            <a:r>
              <a:rPr lang="en-US" sz="2600" b="1" dirty="0" smtClean="0">
                <a:latin typeface="Times New Roman" pitchFamily="18" charset="0"/>
                <a:cs typeface="Times New Roman" pitchFamily="18" charset="0"/>
              </a:rPr>
              <a:t>Industrial Applicability (utility): </a:t>
            </a:r>
            <a:r>
              <a:rPr lang="en-US" sz="2600" dirty="0" smtClean="0">
                <a:latin typeface="Times New Roman" pitchFamily="18" charset="0"/>
                <a:cs typeface="Times New Roman" pitchFamily="18" charset="0"/>
              </a:rPr>
              <a:t>Be Useful;  Must work /be workable ;At least one recognized, verifiable and practical end-use</a:t>
            </a:r>
          </a:p>
          <a:p>
            <a:pPr algn="just">
              <a:lnSpc>
                <a:spcPct val="80000"/>
              </a:lnSpc>
              <a:defRPr/>
            </a:pPr>
            <a:endParaRPr lang="en-US" sz="2400" dirty="0" smtClean="0">
              <a:latin typeface="Times New Roman" pitchFamily="18" charset="0"/>
              <a:cs typeface="Times New Roman" pitchFamily="18" charset="0"/>
            </a:endParaRPr>
          </a:p>
          <a:p>
            <a:pPr algn="just">
              <a:lnSpc>
                <a:spcPct val="80000"/>
              </a:lnSpc>
            </a:pPr>
            <a:endParaRPr lang="en-US" sz="2400" dirty="0" smtClean="0">
              <a:latin typeface="Times New Roman" pitchFamily="18" charset="0"/>
              <a:cs typeface="Times New Roman" pitchFamily="18" charset="0"/>
            </a:endParaRPr>
          </a:p>
        </p:txBody>
      </p:sp>
      <p:sp>
        <p:nvSpPr>
          <p:cNvPr id="27654" name="Slide Number Placeholder 5"/>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a:defRPr/>
            </a:pPr>
            <a:fld id="{7239EAFA-FD59-4212-9A9D-74C960B9324D}" type="slidenum">
              <a:rPr lang="en-US" altLang="en-US"/>
              <a:pPr>
                <a:defRPr/>
              </a:pPr>
              <a:t>54</a:t>
            </a:fld>
            <a:endParaRPr lang="en-US"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body" sz="half" idx="1"/>
          </p:nvPr>
        </p:nvSpPr>
        <p:spPr>
          <a:xfrm>
            <a:off x="304800" y="152400"/>
            <a:ext cx="7620000" cy="2667000"/>
          </a:xfrm>
        </p:spPr>
        <p:txBody>
          <a:bodyPr/>
          <a:lstStyle/>
          <a:p>
            <a:pPr lvl="1" eaLnBrk="1" hangingPunct="1">
              <a:buFont typeface="Wingdings" pitchFamily="2" charset="2"/>
              <a:buNone/>
            </a:pPr>
            <a:r>
              <a:rPr lang="en-US" sz="2800" b="1" dirty="0" smtClean="0">
                <a:solidFill>
                  <a:schemeClr val="accent2"/>
                </a:solidFill>
              </a:rPr>
              <a:t>                    Intellectual  property</a:t>
            </a:r>
          </a:p>
          <a:p>
            <a:pPr lvl="1" eaLnBrk="1" hangingPunct="1">
              <a:buFont typeface="Wingdings" pitchFamily="2" charset="2"/>
              <a:buNone/>
            </a:pPr>
            <a:r>
              <a:rPr lang="en-US" sz="2800" dirty="0" smtClean="0">
                <a:solidFill>
                  <a:srgbClr val="008000"/>
                </a:solidFill>
              </a:rPr>
              <a:t>                              </a:t>
            </a:r>
          </a:p>
        </p:txBody>
      </p:sp>
      <p:sp>
        <p:nvSpPr>
          <p:cNvPr id="29701" name="Slide Number Placeholder 6"/>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a:defRPr/>
            </a:pPr>
            <a:fld id="{CE16F30F-019A-416D-B367-AA12A0D9DA25}" type="slidenum">
              <a:rPr lang="en-US" altLang="en-US" smtClean="0"/>
              <a:pPr>
                <a:defRPr/>
              </a:pPr>
              <a:t>55</a:t>
            </a:fld>
            <a:endParaRPr lang="en-US" altLang="en-US" smtClean="0"/>
          </a:p>
        </p:txBody>
      </p:sp>
      <p:sp>
        <p:nvSpPr>
          <p:cNvPr id="67587" name="Line 3"/>
          <p:cNvSpPr>
            <a:spLocks noChangeShapeType="1"/>
          </p:cNvSpPr>
          <p:nvPr/>
        </p:nvSpPr>
        <p:spPr bwMode="auto">
          <a:xfrm>
            <a:off x="4800600" y="533400"/>
            <a:ext cx="0" cy="304800"/>
          </a:xfrm>
          <a:prstGeom prst="line">
            <a:avLst/>
          </a:prstGeom>
          <a:noFill/>
          <a:ln w="12700" cap="sq">
            <a:solidFill>
              <a:schemeClr val="tx1"/>
            </a:solidFill>
            <a:round/>
            <a:headEnd type="none" w="sm" len="sm"/>
            <a:tailEnd/>
          </a:ln>
        </p:spPr>
        <p:txBody>
          <a:bodyPr wrap="none"/>
          <a:lstStyle/>
          <a:p>
            <a:endParaRPr lang="en-US"/>
          </a:p>
        </p:txBody>
      </p:sp>
      <p:sp>
        <p:nvSpPr>
          <p:cNvPr id="67588" name="Line 4"/>
          <p:cNvSpPr>
            <a:spLocks noChangeShapeType="1"/>
          </p:cNvSpPr>
          <p:nvPr/>
        </p:nvSpPr>
        <p:spPr bwMode="auto">
          <a:xfrm>
            <a:off x="2514600" y="838200"/>
            <a:ext cx="0" cy="304800"/>
          </a:xfrm>
          <a:prstGeom prst="line">
            <a:avLst/>
          </a:prstGeom>
          <a:noFill/>
          <a:ln w="12700" cap="sq">
            <a:solidFill>
              <a:schemeClr val="tx1"/>
            </a:solidFill>
            <a:round/>
            <a:headEnd type="none" w="sm" len="sm"/>
            <a:tailEnd type="triangle" w="med" len="med"/>
          </a:ln>
        </p:spPr>
        <p:txBody>
          <a:bodyPr wrap="none"/>
          <a:lstStyle/>
          <a:p>
            <a:endParaRPr lang="en-US"/>
          </a:p>
        </p:txBody>
      </p:sp>
      <p:sp>
        <p:nvSpPr>
          <p:cNvPr id="67589" name="Line 5"/>
          <p:cNvSpPr>
            <a:spLocks noChangeShapeType="1"/>
          </p:cNvSpPr>
          <p:nvPr/>
        </p:nvSpPr>
        <p:spPr bwMode="auto">
          <a:xfrm>
            <a:off x="6248400" y="838200"/>
            <a:ext cx="0" cy="304800"/>
          </a:xfrm>
          <a:prstGeom prst="line">
            <a:avLst/>
          </a:prstGeom>
          <a:noFill/>
          <a:ln w="12700" cap="sq">
            <a:solidFill>
              <a:schemeClr val="tx1"/>
            </a:solidFill>
            <a:round/>
            <a:headEnd type="none" w="sm" len="sm"/>
            <a:tailEnd type="triangle" w="med" len="med"/>
          </a:ln>
        </p:spPr>
        <p:txBody>
          <a:bodyPr wrap="none"/>
          <a:lstStyle/>
          <a:p>
            <a:endParaRPr lang="en-US"/>
          </a:p>
        </p:txBody>
      </p:sp>
      <p:grpSp>
        <p:nvGrpSpPr>
          <p:cNvPr id="2" name="Group 6"/>
          <p:cNvGrpSpPr>
            <a:grpSpLocks/>
          </p:cNvGrpSpPr>
          <p:nvPr/>
        </p:nvGrpSpPr>
        <p:grpSpPr bwMode="auto">
          <a:xfrm>
            <a:off x="908050" y="838200"/>
            <a:ext cx="6788150" cy="838200"/>
            <a:chOff x="816" y="528"/>
            <a:chExt cx="4276" cy="528"/>
          </a:xfrm>
        </p:grpSpPr>
        <p:sp>
          <p:nvSpPr>
            <p:cNvPr id="25623" name="Line 7"/>
            <p:cNvSpPr>
              <a:spLocks noChangeShapeType="1"/>
            </p:cNvSpPr>
            <p:nvPr/>
          </p:nvSpPr>
          <p:spPr bwMode="auto">
            <a:xfrm>
              <a:off x="1396" y="528"/>
              <a:ext cx="2976" cy="0"/>
            </a:xfrm>
            <a:prstGeom prst="line">
              <a:avLst/>
            </a:prstGeom>
            <a:noFill/>
            <a:ln w="12700" cap="sq">
              <a:solidFill>
                <a:schemeClr val="tx1"/>
              </a:solidFill>
              <a:round/>
              <a:headEnd/>
              <a:tailEnd/>
            </a:ln>
          </p:spPr>
          <p:txBody>
            <a:bodyPr>
              <a:spAutoFit/>
            </a:bodyPr>
            <a:lstStyle/>
            <a:p>
              <a:endParaRPr lang="en-US"/>
            </a:p>
          </p:txBody>
        </p:sp>
        <p:sp>
          <p:nvSpPr>
            <p:cNvPr id="25624" name="Rectangle 8"/>
            <p:cNvSpPr>
              <a:spLocks noChangeArrowheads="1"/>
            </p:cNvSpPr>
            <p:nvPr/>
          </p:nvSpPr>
          <p:spPr bwMode="auto">
            <a:xfrm>
              <a:off x="816" y="672"/>
              <a:ext cx="2045" cy="250"/>
            </a:xfrm>
            <a:prstGeom prst="rect">
              <a:avLst/>
            </a:prstGeom>
            <a:noFill/>
            <a:ln w="12700" cap="sq">
              <a:noFill/>
              <a:miter lim="800000"/>
              <a:headEnd/>
              <a:tailEnd/>
            </a:ln>
          </p:spPr>
          <p:txBody>
            <a:bodyPr wrap="none">
              <a:spAutoFit/>
            </a:bodyPr>
            <a:lstStyle/>
            <a:p>
              <a:pPr algn="r">
                <a:spcBef>
                  <a:spcPct val="50000"/>
                </a:spcBef>
              </a:pPr>
              <a:r>
                <a:rPr lang="en-US" sz="2000" b="1">
                  <a:solidFill>
                    <a:srgbClr val="A50021"/>
                  </a:solidFill>
                  <a:latin typeface="Times New Roman" pitchFamily="18" charset="0"/>
                </a:rPr>
                <a:t>INDUSTRIAL PROPERTY</a:t>
              </a:r>
            </a:p>
          </p:txBody>
        </p:sp>
        <p:sp>
          <p:nvSpPr>
            <p:cNvPr id="25625" name="Rectangle 9"/>
            <p:cNvSpPr>
              <a:spLocks noChangeArrowheads="1"/>
            </p:cNvSpPr>
            <p:nvPr/>
          </p:nvSpPr>
          <p:spPr bwMode="auto">
            <a:xfrm>
              <a:off x="3072" y="624"/>
              <a:ext cx="240" cy="346"/>
            </a:xfrm>
            <a:prstGeom prst="rect">
              <a:avLst/>
            </a:prstGeom>
            <a:noFill/>
            <a:ln w="12700" cap="sq">
              <a:noFill/>
              <a:miter lim="800000"/>
              <a:headEnd/>
              <a:tailEnd/>
            </a:ln>
          </p:spPr>
          <p:txBody>
            <a:bodyPr>
              <a:spAutoFit/>
            </a:bodyPr>
            <a:lstStyle/>
            <a:p>
              <a:pPr algn="r">
                <a:spcBef>
                  <a:spcPct val="50000"/>
                </a:spcBef>
              </a:pPr>
              <a:r>
                <a:rPr lang="en-US" sz="3000" b="1">
                  <a:solidFill>
                    <a:srgbClr val="FF0066"/>
                  </a:solidFill>
                  <a:latin typeface="Times New Roman" pitchFamily="18" charset="0"/>
                </a:rPr>
                <a:t>+</a:t>
              </a:r>
            </a:p>
          </p:txBody>
        </p:sp>
        <p:sp>
          <p:nvSpPr>
            <p:cNvPr id="25626" name="Rectangle 10"/>
            <p:cNvSpPr>
              <a:spLocks noChangeArrowheads="1"/>
            </p:cNvSpPr>
            <p:nvPr/>
          </p:nvSpPr>
          <p:spPr bwMode="auto">
            <a:xfrm>
              <a:off x="3744" y="672"/>
              <a:ext cx="1348" cy="288"/>
            </a:xfrm>
            <a:prstGeom prst="rect">
              <a:avLst/>
            </a:prstGeom>
            <a:noFill/>
            <a:ln w="12700" cap="sq">
              <a:noFill/>
              <a:miter lim="800000"/>
              <a:headEnd/>
              <a:tailEnd/>
            </a:ln>
          </p:spPr>
          <p:txBody>
            <a:bodyPr wrap="none">
              <a:spAutoFit/>
            </a:bodyPr>
            <a:lstStyle/>
            <a:p>
              <a:pPr algn="r">
                <a:spcBef>
                  <a:spcPct val="50000"/>
                </a:spcBef>
              </a:pPr>
              <a:r>
                <a:rPr lang="en-US" sz="2400" b="1">
                  <a:latin typeface="Times New Roman" pitchFamily="18" charset="0"/>
                </a:rPr>
                <a:t>COPY RIGHT</a:t>
              </a:r>
            </a:p>
          </p:txBody>
        </p:sp>
        <p:sp>
          <p:nvSpPr>
            <p:cNvPr id="25627" name="Line 11"/>
            <p:cNvSpPr>
              <a:spLocks noChangeShapeType="1"/>
            </p:cNvSpPr>
            <p:nvPr/>
          </p:nvSpPr>
          <p:spPr bwMode="auto">
            <a:xfrm>
              <a:off x="1584" y="864"/>
              <a:ext cx="0" cy="192"/>
            </a:xfrm>
            <a:prstGeom prst="line">
              <a:avLst/>
            </a:prstGeom>
            <a:noFill/>
            <a:ln w="12700" cap="sq">
              <a:solidFill>
                <a:schemeClr val="tx1"/>
              </a:solidFill>
              <a:round/>
              <a:headEnd type="none" w="sm" len="sm"/>
              <a:tailEnd type="triangle" w="med" len="med"/>
            </a:ln>
          </p:spPr>
          <p:txBody>
            <a:bodyPr wrap="none"/>
            <a:lstStyle/>
            <a:p>
              <a:endParaRPr lang="en-US"/>
            </a:p>
          </p:txBody>
        </p:sp>
      </p:grpSp>
      <p:sp>
        <p:nvSpPr>
          <p:cNvPr id="67596" name="Line 12"/>
          <p:cNvSpPr>
            <a:spLocks noChangeShapeType="1"/>
          </p:cNvSpPr>
          <p:nvPr/>
        </p:nvSpPr>
        <p:spPr bwMode="auto">
          <a:xfrm flipH="1">
            <a:off x="4648200" y="1676400"/>
            <a:ext cx="0" cy="762000"/>
          </a:xfrm>
          <a:prstGeom prst="line">
            <a:avLst/>
          </a:prstGeom>
          <a:noFill/>
          <a:ln w="12700" cap="sq">
            <a:solidFill>
              <a:schemeClr val="tx1"/>
            </a:solidFill>
            <a:round/>
            <a:headEnd type="none" w="sm" len="sm"/>
            <a:tailEnd type="triangle" w="med" len="med"/>
          </a:ln>
        </p:spPr>
        <p:txBody>
          <a:bodyPr wrap="none"/>
          <a:lstStyle/>
          <a:p>
            <a:endParaRPr lang="en-US"/>
          </a:p>
        </p:txBody>
      </p:sp>
      <p:grpSp>
        <p:nvGrpSpPr>
          <p:cNvPr id="3" name="Group 13"/>
          <p:cNvGrpSpPr>
            <a:grpSpLocks/>
          </p:cNvGrpSpPr>
          <p:nvPr/>
        </p:nvGrpSpPr>
        <p:grpSpPr bwMode="auto">
          <a:xfrm>
            <a:off x="1447800" y="1676400"/>
            <a:ext cx="5029200" cy="838200"/>
            <a:chOff x="1056" y="1056"/>
            <a:chExt cx="3168" cy="528"/>
          </a:xfrm>
        </p:grpSpPr>
        <p:sp>
          <p:nvSpPr>
            <p:cNvPr id="25618" name="Line 14"/>
            <p:cNvSpPr>
              <a:spLocks noChangeShapeType="1"/>
            </p:cNvSpPr>
            <p:nvPr/>
          </p:nvSpPr>
          <p:spPr bwMode="auto">
            <a:xfrm>
              <a:off x="1056" y="1056"/>
              <a:ext cx="1872" cy="0"/>
            </a:xfrm>
            <a:prstGeom prst="line">
              <a:avLst/>
            </a:prstGeom>
            <a:noFill/>
            <a:ln w="12700" cap="sq">
              <a:solidFill>
                <a:schemeClr val="tx1"/>
              </a:solidFill>
              <a:round/>
              <a:headEnd/>
              <a:tailEnd/>
            </a:ln>
          </p:spPr>
          <p:txBody>
            <a:bodyPr>
              <a:spAutoFit/>
            </a:bodyPr>
            <a:lstStyle/>
            <a:p>
              <a:endParaRPr lang="en-US"/>
            </a:p>
          </p:txBody>
        </p:sp>
        <p:sp>
          <p:nvSpPr>
            <p:cNvPr id="25619" name="Line 15"/>
            <p:cNvSpPr>
              <a:spLocks noChangeShapeType="1"/>
            </p:cNvSpPr>
            <p:nvPr/>
          </p:nvSpPr>
          <p:spPr bwMode="auto">
            <a:xfrm>
              <a:off x="2064" y="1056"/>
              <a:ext cx="0" cy="528"/>
            </a:xfrm>
            <a:prstGeom prst="line">
              <a:avLst/>
            </a:prstGeom>
            <a:noFill/>
            <a:ln w="12700" cap="sq">
              <a:solidFill>
                <a:schemeClr val="tx1"/>
              </a:solidFill>
              <a:round/>
              <a:headEnd type="none" w="sm" len="sm"/>
              <a:tailEnd type="triangle" w="med" len="med"/>
            </a:ln>
          </p:spPr>
          <p:txBody>
            <a:bodyPr wrap="none"/>
            <a:lstStyle/>
            <a:p>
              <a:endParaRPr lang="en-US"/>
            </a:p>
          </p:txBody>
        </p:sp>
        <p:sp>
          <p:nvSpPr>
            <p:cNvPr id="25620" name="Line 16"/>
            <p:cNvSpPr>
              <a:spLocks noChangeShapeType="1"/>
            </p:cNvSpPr>
            <p:nvPr/>
          </p:nvSpPr>
          <p:spPr bwMode="auto">
            <a:xfrm>
              <a:off x="1056" y="1056"/>
              <a:ext cx="0" cy="528"/>
            </a:xfrm>
            <a:prstGeom prst="line">
              <a:avLst/>
            </a:prstGeom>
            <a:noFill/>
            <a:ln w="12700" cap="sq">
              <a:solidFill>
                <a:schemeClr val="tx1"/>
              </a:solidFill>
              <a:round/>
              <a:headEnd/>
              <a:tailEnd type="triangle" w="med" len="med"/>
            </a:ln>
          </p:spPr>
          <p:txBody>
            <a:bodyPr>
              <a:spAutoFit/>
            </a:bodyPr>
            <a:lstStyle/>
            <a:p>
              <a:endParaRPr lang="en-US"/>
            </a:p>
          </p:txBody>
        </p:sp>
        <p:sp>
          <p:nvSpPr>
            <p:cNvPr id="25621" name="Line 17"/>
            <p:cNvSpPr>
              <a:spLocks noChangeShapeType="1"/>
            </p:cNvSpPr>
            <p:nvPr/>
          </p:nvSpPr>
          <p:spPr bwMode="auto">
            <a:xfrm>
              <a:off x="2880" y="1056"/>
              <a:ext cx="1344" cy="0"/>
            </a:xfrm>
            <a:prstGeom prst="line">
              <a:avLst/>
            </a:prstGeom>
            <a:noFill/>
            <a:ln w="9525">
              <a:solidFill>
                <a:schemeClr val="tx1"/>
              </a:solidFill>
              <a:round/>
              <a:headEnd/>
              <a:tailEnd/>
            </a:ln>
          </p:spPr>
          <p:txBody>
            <a:bodyPr/>
            <a:lstStyle/>
            <a:p>
              <a:endParaRPr lang="en-US"/>
            </a:p>
          </p:txBody>
        </p:sp>
        <p:sp>
          <p:nvSpPr>
            <p:cNvPr id="25622" name="Line 18"/>
            <p:cNvSpPr>
              <a:spLocks noChangeShapeType="1"/>
            </p:cNvSpPr>
            <p:nvPr/>
          </p:nvSpPr>
          <p:spPr bwMode="auto">
            <a:xfrm>
              <a:off x="4224" y="1056"/>
              <a:ext cx="0" cy="432"/>
            </a:xfrm>
            <a:prstGeom prst="line">
              <a:avLst/>
            </a:prstGeom>
            <a:noFill/>
            <a:ln w="9525">
              <a:solidFill>
                <a:schemeClr val="tx1"/>
              </a:solidFill>
              <a:round/>
              <a:headEnd/>
              <a:tailEnd type="triangle" w="med" len="med"/>
            </a:ln>
          </p:spPr>
          <p:txBody>
            <a:bodyPr/>
            <a:lstStyle/>
            <a:p>
              <a:endParaRPr lang="en-US"/>
            </a:p>
          </p:txBody>
        </p:sp>
      </p:grpSp>
      <p:grpSp>
        <p:nvGrpSpPr>
          <p:cNvPr id="4" name="Group 19"/>
          <p:cNvGrpSpPr>
            <a:grpSpLocks/>
          </p:cNvGrpSpPr>
          <p:nvPr/>
        </p:nvGrpSpPr>
        <p:grpSpPr bwMode="auto">
          <a:xfrm>
            <a:off x="457200" y="2362200"/>
            <a:ext cx="8763000" cy="646113"/>
            <a:chOff x="288" y="1488"/>
            <a:chExt cx="5520" cy="407"/>
          </a:xfrm>
        </p:grpSpPr>
        <p:sp>
          <p:nvSpPr>
            <p:cNvPr id="25614" name="Rectangle 20"/>
            <p:cNvSpPr>
              <a:spLocks noChangeArrowheads="1"/>
            </p:cNvSpPr>
            <p:nvPr/>
          </p:nvSpPr>
          <p:spPr bwMode="auto">
            <a:xfrm>
              <a:off x="288" y="1536"/>
              <a:ext cx="1192" cy="288"/>
            </a:xfrm>
            <a:prstGeom prst="rect">
              <a:avLst/>
            </a:prstGeom>
            <a:noFill/>
            <a:ln w="12700" cap="sq">
              <a:noFill/>
              <a:miter lim="800000"/>
              <a:headEnd/>
              <a:tailEnd/>
            </a:ln>
          </p:spPr>
          <p:txBody>
            <a:bodyPr>
              <a:spAutoFit/>
            </a:bodyPr>
            <a:lstStyle/>
            <a:p>
              <a:pPr algn="r">
                <a:spcBef>
                  <a:spcPct val="50000"/>
                </a:spcBef>
              </a:pPr>
              <a:r>
                <a:rPr lang="en-US" sz="2400" b="1">
                  <a:solidFill>
                    <a:schemeClr val="accent2"/>
                  </a:solidFill>
                  <a:latin typeface="Times New Roman" pitchFamily="18" charset="0"/>
                </a:rPr>
                <a:t>PATENTS</a:t>
              </a:r>
            </a:p>
          </p:txBody>
        </p:sp>
        <p:sp>
          <p:nvSpPr>
            <p:cNvPr id="25615" name="Rectangle 21"/>
            <p:cNvSpPr>
              <a:spLocks noChangeArrowheads="1"/>
            </p:cNvSpPr>
            <p:nvPr/>
          </p:nvSpPr>
          <p:spPr bwMode="auto">
            <a:xfrm>
              <a:off x="1560" y="1551"/>
              <a:ext cx="888" cy="269"/>
            </a:xfrm>
            <a:prstGeom prst="rect">
              <a:avLst/>
            </a:prstGeom>
            <a:noFill/>
            <a:ln w="12700" cap="sq">
              <a:noFill/>
              <a:miter lim="800000"/>
              <a:headEnd/>
              <a:tailEnd/>
            </a:ln>
          </p:spPr>
          <p:txBody>
            <a:bodyPr wrap="none">
              <a:spAutoFit/>
            </a:bodyPr>
            <a:lstStyle/>
            <a:p>
              <a:pPr algn="r">
                <a:spcBef>
                  <a:spcPct val="50000"/>
                </a:spcBef>
              </a:pPr>
              <a:r>
                <a:rPr lang="en-US" sz="2200" b="1">
                  <a:solidFill>
                    <a:srgbClr val="008000"/>
                  </a:solidFill>
                  <a:latin typeface="Times New Roman" pitchFamily="18" charset="0"/>
                </a:rPr>
                <a:t>DESIGNS</a:t>
              </a:r>
            </a:p>
          </p:txBody>
        </p:sp>
        <p:sp>
          <p:nvSpPr>
            <p:cNvPr id="25616" name="Rectangle 22"/>
            <p:cNvSpPr>
              <a:spLocks noChangeArrowheads="1"/>
            </p:cNvSpPr>
            <p:nvPr/>
          </p:nvSpPr>
          <p:spPr bwMode="auto">
            <a:xfrm>
              <a:off x="2454" y="1551"/>
              <a:ext cx="1386" cy="269"/>
            </a:xfrm>
            <a:prstGeom prst="rect">
              <a:avLst/>
            </a:prstGeom>
            <a:noFill/>
            <a:ln w="12700" cap="sq">
              <a:noFill/>
              <a:miter lim="800000"/>
              <a:headEnd/>
              <a:tailEnd/>
            </a:ln>
          </p:spPr>
          <p:txBody>
            <a:bodyPr wrap="none">
              <a:spAutoFit/>
            </a:bodyPr>
            <a:lstStyle/>
            <a:p>
              <a:pPr algn="r">
                <a:spcBef>
                  <a:spcPct val="50000"/>
                </a:spcBef>
              </a:pPr>
              <a:r>
                <a:rPr lang="en-US" sz="2200" b="1">
                  <a:solidFill>
                    <a:srgbClr val="0066FF"/>
                  </a:solidFill>
                  <a:latin typeface="Times New Roman" pitchFamily="18" charset="0"/>
                </a:rPr>
                <a:t>TRADEMARKS</a:t>
              </a:r>
            </a:p>
          </p:txBody>
        </p:sp>
        <p:sp>
          <p:nvSpPr>
            <p:cNvPr id="25617" name="Text Box 23"/>
            <p:cNvSpPr txBox="1">
              <a:spLocks noChangeArrowheads="1"/>
            </p:cNvSpPr>
            <p:nvPr/>
          </p:nvSpPr>
          <p:spPr bwMode="auto">
            <a:xfrm>
              <a:off x="3792" y="1488"/>
              <a:ext cx="2016" cy="407"/>
            </a:xfrm>
            <a:prstGeom prst="rect">
              <a:avLst/>
            </a:prstGeom>
            <a:noFill/>
            <a:ln w="9525">
              <a:noFill/>
              <a:miter lim="800000"/>
              <a:headEnd/>
              <a:tailEnd/>
            </a:ln>
          </p:spPr>
          <p:txBody>
            <a:bodyPr>
              <a:spAutoFit/>
            </a:bodyPr>
            <a:lstStyle/>
            <a:p>
              <a:r>
                <a:rPr lang="en-US" b="1">
                  <a:solidFill>
                    <a:srgbClr val="800000"/>
                  </a:solidFill>
                  <a:latin typeface="Tahoma" pitchFamily="34" charset="0"/>
                </a:rPr>
                <a:t>Geographical </a:t>
              </a:r>
            </a:p>
            <a:p>
              <a:r>
                <a:rPr lang="en-US" b="1">
                  <a:solidFill>
                    <a:srgbClr val="800000"/>
                  </a:solidFill>
                  <a:latin typeface="Tahoma" pitchFamily="34" charset="0"/>
                </a:rPr>
                <a:t>Indications</a:t>
              </a:r>
            </a:p>
          </p:txBody>
        </p:sp>
      </p:grpSp>
      <p:sp>
        <p:nvSpPr>
          <p:cNvPr id="25612" name="Rectangle 24"/>
          <p:cNvSpPr>
            <a:spLocks noChangeArrowheads="1"/>
          </p:cNvSpPr>
          <p:nvPr/>
        </p:nvSpPr>
        <p:spPr bwMode="auto">
          <a:xfrm>
            <a:off x="401638" y="3810000"/>
            <a:ext cx="7675562" cy="461665"/>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spAutoFit/>
          </a:bodyPr>
          <a:lstStyle/>
          <a:p>
            <a:pPr algn="just"/>
            <a:r>
              <a:rPr lang="en-US" sz="2400" b="1" dirty="0" smtClean="0">
                <a:solidFill>
                  <a:srgbClr val="333399"/>
                </a:solidFill>
                <a:latin typeface="Times New Roman" pitchFamily="18" charset="0"/>
                <a:cs typeface="Times New Roman" pitchFamily="18" charset="0"/>
              </a:rPr>
              <a:t>   Industrial </a:t>
            </a:r>
            <a:r>
              <a:rPr lang="en-US" sz="2400" b="1" dirty="0">
                <a:solidFill>
                  <a:srgbClr val="333399"/>
                </a:solidFill>
                <a:latin typeface="Times New Roman" pitchFamily="18" charset="0"/>
                <a:cs typeface="Times New Roman" pitchFamily="18" charset="0"/>
              </a:rPr>
              <a:t>property</a:t>
            </a:r>
            <a:r>
              <a:rPr lang="en-US" sz="2400" dirty="0">
                <a:latin typeface="Times New Roman" pitchFamily="18" charset="0"/>
                <a:cs typeface="Times New Roman" pitchFamily="18" charset="0"/>
              </a:rPr>
              <a:t> useful for industries and in commerce</a:t>
            </a:r>
          </a:p>
        </p:txBody>
      </p:sp>
      <p:sp>
        <p:nvSpPr>
          <p:cNvPr id="25613" name="Rectangle 25"/>
          <p:cNvSpPr>
            <a:spLocks noChangeArrowheads="1"/>
          </p:cNvSpPr>
          <p:nvPr/>
        </p:nvSpPr>
        <p:spPr bwMode="auto">
          <a:xfrm>
            <a:off x="685800" y="4572000"/>
            <a:ext cx="7635875" cy="1200329"/>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spAutoFit/>
          </a:bodyPr>
          <a:lstStyle/>
          <a:p>
            <a:pPr algn="just"/>
            <a:r>
              <a:rPr lang="en-US" sz="2400" b="1" dirty="0">
                <a:solidFill>
                  <a:srgbClr val="333399"/>
                </a:solidFill>
                <a:latin typeface="Times New Roman" pitchFamily="18" charset="0"/>
                <a:cs typeface="Times New Roman" pitchFamily="18" charset="0"/>
              </a:rPr>
              <a:t>Copyright </a:t>
            </a:r>
            <a:r>
              <a:rPr lang="en-US" sz="2400" dirty="0" smtClean="0">
                <a:solidFill>
                  <a:schemeClr val="tx1"/>
                </a:solidFill>
                <a:latin typeface="Times New Roman" pitchFamily="18" charset="0"/>
                <a:cs typeface="Times New Roman" pitchFamily="18" charset="0"/>
              </a:rPr>
              <a:t>granted </a:t>
            </a:r>
            <a:r>
              <a:rPr lang="en-US" sz="2400" dirty="0" smtClean="0">
                <a:latin typeface="Times New Roman" pitchFamily="18" charset="0"/>
                <a:cs typeface="Times New Roman" pitchFamily="18" charset="0"/>
              </a:rPr>
              <a:t>to the authors of novels</a:t>
            </a:r>
            <a:r>
              <a:rPr lang="en-US" sz="2400" dirty="0">
                <a:latin typeface="Times New Roman" pitchFamily="18" charset="0"/>
                <a:cs typeface="Times New Roman" pitchFamily="18" charset="0"/>
              </a:rPr>
              <a:t>, poems, plays, films, musical works, artistic works such as drawings, paintings, photographs, sculptures, and architectural designs.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animEffect transition="in" filter="slide(fromBottom)">
                                      <p:cBhvr>
                                        <p:cTn id="7" dur="500"/>
                                        <p:tgtEl>
                                          <p:spTgt spid="67586">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7586">
                                            <p:txEl>
                                              <p:pRg st="1" end="1"/>
                                            </p:txEl>
                                          </p:spTgt>
                                        </p:tgtEl>
                                        <p:attrNameLst>
                                          <p:attrName>style.visibility</p:attrName>
                                        </p:attrNameLst>
                                      </p:cBhvr>
                                      <p:to>
                                        <p:strVal val="visible"/>
                                      </p:to>
                                    </p:set>
                                    <p:animEffect transition="in" filter="slide(fromBottom)">
                                      <p:cBhvr>
                                        <p:cTn id="10" dur="500"/>
                                        <p:tgtEl>
                                          <p:spTgt spid="67586">
                                            <p:txEl>
                                              <p:pRg st="1" end="1"/>
                                            </p:txEl>
                                          </p:spTgt>
                                        </p:tgtEl>
                                      </p:cBhvr>
                                    </p:animEffect>
                                  </p:childTnLst>
                                </p:cTn>
                              </p:par>
                            </p:childTnLst>
                          </p:cTn>
                        </p:par>
                        <p:par>
                          <p:cTn id="11" fill="hold">
                            <p:stCondLst>
                              <p:cond delay="500"/>
                            </p:stCondLst>
                            <p:childTnLst>
                              <p:par>
                                <p:cTn id="12" presetID="2" presetClass="entr" presetSubtype="1" fill="hold" grpId="0" nodeType="afterEffect">
                                  <p:stCondLst>
                                    <p:cond delay="0"/>
                                  </p:stCondLst>
                                  <p:childTnLst>
                                    <p:set>
                                      <p:cBhvr>
                                        <p:cTn id="13" dur="1" fill="hold">
                                          <p:stCondLst>
                                            <p:cond delay="0"/>
                                          </p:stCondLst>
                                        </p:cTn>
                                        <p:tgtEl>
                                          <p:spTgt spid="67587"/>
                                        </p:tgtEl>
                                        <p:attrNameLst>
                                          <p:attrName>style.visibility</p:attrName>
                                        </p:attrNameLst>
                                      </p:cBhvr>
                                      <p:to>
                                        <p:strVal val="visible"/>
                                      </p:to>
                                    </p:set>
                                    <p:anim calcmode="lin" valueType="num">
                                      <p:cBhvr additive="base">
                                        <p:cTn id="14" dur="500" fill="hold"/>
                                        <p:tgtEl>
                                          <p:spTgt spid="67587"/>
                                        </p:tgtEl>
                                        <p:attrNameLst>
                                          <p:attrName>ppt_x</p:attrName>
                                        </p:attrNameLst>
                                      </p:cBhvr>
                                      <p:tavLst>
                                        <p:tav tm="0">
                                          <p:val>
                                            <p:strVal val="#ppt_x"/>
                                          </p:val>
                                        </p:tav>
                                        <p:tav tm="100000">
                                          <p:val>
                                            <p:strVal val="#ppt_x"/>
                                          </p:val>
                                        </p:tav>
                                      </p:tavLst>
                                    </p:anim>
                                    <p:anim calcmode="lin" valueType="num">
                                      <p:cBhvr additive="base">
                                        <p:cTn id="15" dur="500" fill="hold"/>
                                        <p:tgtEl>
                                          <p:spTgt spid="67587"/>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67588"/>
                                        </p:tgtEl>
                                        <p:attrNameLst>
                                          <p:attrName>style.visibility</p:attrName>
                                        </p:attrNameLst>
                                      </p:cBhvr>
                                      <p:to>
                                        <p:strVal val="visible"/>
                                      </p:to>
                                    </p:set>
                                    <p:anim calcmode="lin" valueType="num">
                                      <p:cBhvr>
                                        <p:cTn id="19" dur="500" fill="hold"/>
                                        <p:tgtEl>
                                          <p:spTgt spid="67588"/>
                                        </p:tgtEl>
                                        <p:attrNameLst>
                                          <p:attrName>ppt_w</p:attrName>
                                        </p:attrNameLst>
                                      </p:cBhvr>
                                      <p:tavLst>
                                        <p:tav tm="0">
                                          <p:val>
                                            <p:fltVal val="0"/>
                                          </p:val>
                                        </p:tav>
                                        <p:tav tm="100000">
                                          <p:val>
                                            <p:strVal val="#ppt_w"/>
                                          </p:val>
                                        </p:tav>
                                      </p:tavLst>
                                    </p:anim>
                                    <p:anim calcmode="lin" valueType="num">
                                      <p:cBhvr>
                                        <p:cTn id="20" dur="500" fill="hold"/>
                                        <p:tgtEl>
                                          <p:spTgt spid="67588"/>
                                        </p:tgtEl>
                                        <p:attrNameLst>
                                          <p:attrName>ppt_h</p:attrName>
                                        </p:attrNameLst>
                                      </p:cBhvr>
                                      <p:tavLst>
                                        <p:tav tm="0">
                                          <p:val>
                                            <p:fltVal val="0"/>
                                          </p:val>
                                        </p:tav>
                                        <p:tav tm="100000">
                                          <p:val>
                                            <p:strVal val="#ppt_h"/>
                                          </p:val>
                                        </p:tav>
                                      </p:tavLst>
                                    </p:anim>
                                  </p:childTnLst>
                                </p:cTn>
                              </p:par>
                            </p:childTnLst>
                          </p:cTn>
                        </p:par>
                        <p:par>
                          <p:cTn id="21" fill="hold">
                            <p:stCondLst>
                              <p:cond delay="1500"/>
                            </p:stCondLst>
                            <p:childTnLst>
                              <p:par>
                                <p:cTn id="22" presetID="23" presetClass="entr" presetSubtype="16" fill="hold" grpId="0" nodeType="afterEffect">
                                  <p:stCondLst>
                                    <p:cond delay="0"/>
                                  </p:stCondLst>
                                  <p:childTnLst>
                                    <p:set>
                                      <p:cBhvr>
                                        <p:cTn id="23" dur="1" fill="hold">
                                          <p:stCondLst>
                                            <p:cond delay="0"/>
                                          </p:stCondLst>
                                        </p:cTn>
                                        <p:tgtEl>
                                          <p:spTgt spid="67589"/>
                                        </p:tgtEl>
                                        <p:attrNameLst>
                                          <p:attrName>style.visibility</p:attrName>
                                        </p:attrNameLst>
                                      </p:cBhvr>
                                      <p:to>
                                        <p:strVal val="visible"/>
                                      </p:to>
                                    </p:set>
                                    <p:anim calcmode="lin" valueType="num">
                                      <p:cBhvr>
                                        <p:cTn id="24" dur="500" fill="hold"/>
                                        <p:tgtEl>
                                          <p:spTgt spid="67589"/>
                                        </p:tgtEl>
                                        <p:attrNameLst>
                                          <p:attrName>ppt_w</p:attrName>
                                        </p:attrNameLst>
                                      </p:cBhvr>
                                      <p:tavLst>
                                        <p:tav tm="0">
                                          <p:val>
                                            <p:fltVal val="0"/>
                                          </p:val>
                                        </p:tav>
                                        <p:tav tm="100000">
                                          <p:val>
                                            <p:strVal val="#ppt_w"/>
                                          </p:val>
                                        </p:tav>
                                      </p:tavLst>
                                    </p:anim>
                                    <p:anim calcmode="lin" valueType="num">
                                      <p:cBhvr>
                                        <p:cTn id="25" dur="500" fill="hold"/>
                                        <p:tgtEl>
                                          <p:spTgt spid="67589"/>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ID="23" presetClass="entr" presetSubtype="16" fill="hold" grpId="0" nodeType="afterEffect">
                                  <p:stCondLst>
                                    <p:cond delay="0"/>
                                  </p:stCondLst>
                                  <p:childTnLst>
                                    <p:set>
                                      <p:cBhvr>
                                        <p:cTn id="28" dur="1" fill="hold">
                                          <p:stCondLst>
                                            <p:cond delay="0"/>
                                          </p:stCondLst>
                                        </p:cTn>
                                        <p:tgtEl>
                                          <p:spTgt spid="67596"/>
                                        </p:tgtEl>
                                        <p:attrNameLst>
                                          <p:attrName>style.visibility</p:attrName>
                                        </p:attrNameLst>
                                      </p:cBhvr>
                                      <p:to>
                                        <p:strVal val="visible"/>
                                      </p:to>
                                    </p:set>
                                    <p:anim calcmode="lin" valueType="num">
                                      <p:cBhvr>
                                        <p:cTn id="29" dur="500" fill="hold"/>
                                        <p:tgtEl>
                                          <p:spTgt spid="67596"/>
                                        </p:tgtEl>
                                        <p:attrNameLst>
                                          <p:attrName>ppt_w</p:attrName>
                                        </p:attrNameLst>
                                      </p:cBhvr>
                                      <p:tavLst>
                                        <p:tav tm="0">
                                          <p:val>
                                            <p:fltVal val="0"/>
                                          </p:val>
                                        </p:tav>
                                        <p:tav tm="100000">
                                          <p:val>
                                            <p:strVal val="#ppt_w"/>
                                          </p:val>
                                        </p:tav>
                                      </p:tavLst>
                                    </p:anim>
                                    <p:anim calcmode="lin" valueType="num">
                                      <p:cBhvr>
                                        <p:cTn id="30" dur="500" fill="hold"/>
                                        <p:tgtEl>
                                          <p:spTgt spid="675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build="p" autoUpdateAnimBg="0"/>
      <p:bldP spid="67587" grpId="0" animBg="1"/>
      <p:bldP spid="67588" grpId="0" animBg="1"/>
      <p:bldP spid="67589" grpId="0" animBg="1"/>
      <p:bldP spid="6759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0" y="381000"/>
            <a:ext cx="9144000" cy="762000"/>
          </a:xfrm>
        </p:spPr>
        <p:txBody>
          <a:bodyPr lIns="92075" tIns="46038" rIns="92075" bIns="46038" rtlCol="0">
            <a:normAutofit fontScale="97500"/>
          </a:bodyPr>
          <a:lstStyle/>
          <a:p>
            <a:pPr algn="ctr" eaLnBrk="1" fontAlgn="auto" hangingPunct="1">
              <a:spcAft>
                <a:spcPts val="0"/>
              </a:spcAft>
              <a:defRPr/>
            </a:pPr>
            <a:r>
              <a:rPr lang="en-US" sz="4000" b="1" dirty="0" smtClean="0">
                <a:latin typeface="Times New Roman" pitchFamily="18" charset="0"/>
                <a:cs typeface="Times New Roman" pitchFamily="18" charset="0"/>
              </a:rPr>
              <a:t>Trademarks</a:t>
            </a:r>
          </a:p>
        </p:txBody>
      </p:sp>
      <p:sp>
        <p:nvSpPr>
          <p:cNvPr id="33795" name="Rectangle 4"/>
          <p:cNvSpPr>
            <a:spLocks noGrp="1" noChangeArrowheads="1"/>
          </p:cNvSpPr>
          <p:nvPr>
            <p:ph type="body" sz="half" idx="4294967295"/>
          </p:nvPr>
        </p:nvSpPr>
        <p:spPr>
          <a:xfrm>
            <a:off x="914400" y="1219200"/>
            <a:ext cx="4724400" cy="4906963"/>
          </a:xfrm>
        </p:spPr>
        <p:txBody>
          <a:bodyPr>
            <a:normAutofit/>
          </a:bodyPr>
          <a:lstStyle/>
          <a:p>
            <a:pPr eaLnBrk="1" hangingPunct="1">
              <a:lnSpc>
                <a:spcPct val="150000"/>
              </a:lnSpc>
              <a:buFont typeface="Arial" pitchFamily="34" charset="0"/>
              <a:buChar char="•"/>
            </a:pPr>
            <a:r>
              <a:rPr lang="en-US" sz="2800" dirty="0" smtClean="0">
                <a:solidFill>
                  <a:schemeClr val="tx1"/>
                </a:solidFill>
                <a:latin typeface="Times New Roman" pitchFamily="18" charset="0"/>
                <a:cs typeface="Times New Roman" pitchFamily="18" charset="0"/>
              </a:rPr>
              <a:t>Word Mark</a:t>
            </a:r>
          </a:p>
          <a:p>
            <a:pPr eaLnBrk="1" hangingPunct="1">
              <a:lnSpc>
                <a:spcPct val="150000"/>
              </a:lnSpc>
              <a:buFont typeface="Arial" pitchFamily="34" charset="0"/>
              <a:buChar char="•"/>
            </a:pPr>
            <a:r>
              <a:rPr lang="en-US" sz="2800" dirty="0" smtClean="0">
                <a:solidFill>
                  <a:schemeClr val="tx1"/>
                </a:solidFill>
                <a:latin typeface="Times New Roman" pitchFamily="18" charset="0"/>
                <a:cs typeface="Times New Roman" pitchFamily="18" charset="0"/>
              </a:rPr>
              <a:t>Device Marks</a:t>
            </a:r>
          </a:p>
          <a:p>
            <a:pPr eaLnBrk="1" hangingPunct="1">
              <a:lnSpc>
                <a:spcPct val="150000"/>
              </a:lnSpc>
              <a:buFont typeface="Arial" pitchFamily="34" charset="0"/>
              <a:buChar char="•"/>
            </a:pPr>
            <a:r>
              <a:rPr lang="en-US" sz="2800" dirty="0" smtClean="0">
                <a:solidFill>
                  <a:schemeClr val="tx1"/>
                </a:solidFill>
                <a:latin typeface="Times New Roman" pitchFamily="18" charset="0"/>
                <a:cs typeface="Times New Roman" pitchFamily="18" charset="0"/>
              </a:rPr>
              <a:t>(Signs, Symbols, Logos)</a:t>
            </a:r>
          </a:p>
          <a:p>
            <a:pPr eaLnBrk="1" hangingPunct="1">
              <a:lnSpc>
                <a:spcPct val="150000"/>
              </a:lnSpc>
              <a:buFont typeface="Arial" pitchFamily="34" charset="0"/>
              <a:buChar char="•"/>
            </a:pPr>
            <a:r>
              <a:rPr lang="en-US" sz="2800" dirty="0" smtClean="0">
                <a:solidFill>
                  <a:schemeClr val="tx1"/>
                </a:solidFill>
                <a:latin typeface="Times New Roman" pitchFamily="18" charset="0"/>
                <a:cs typeface="Times New Roman" pitchFamily="18" charset="0"/>
              </a:rPr>
              <a:t>Collective Marks</a:t>
            </a:r>
          </a:p>
          <a:p>
            <a:pPr eaLnBrk="1" hangingPunct="1">
              <a:lnSpc>
                <a:spcPct val="150000"/>
              </a:lnSpc>
              <a:buFont typeface="Arial" pitchFamily="34" charset="0"/>
              <a:buChar char="•"/>
            </a:pPr>
            <a:r>
              <a:rPr lang="en-US" sz="2800" dirty="0" smtClean="0">
                <a:solidFill>
                  <a:schemeClr val="tx1"/>
                </a:solidFill>
                <a:latin typeface="Times New Roman" pitchFamily="18" charset="0"/>
                <a:cs typeface="Times New Roman" pitchFamily="18" charset="0"/>
              </a:rPr>
              <a:t>Certification Marks</a:t>
            </a:r>
          </a:p>
          <a:p>
            <a:pPr eaLnBrk="1" hangingPunct="1">
              <a:lnSpc>
                <a:spcPct val="150000"/>
              </a:lnSpc>
              <a:buFont typeface="Arial" pitchFamily="34" charset="0"/>
              <a:buChar char="•"/>
            </a:pPr>
            <a:r>
              <a:rPr lang="en-US" sz="2800" dirty="0" smtClean="0">
                <a:solidFill>
                  <a:schemeClr val="tx1"/>
                </a:solidFill>
                <a:latin typeface="Times New Roman" pitchFamily="18" charset="0"/>
                <a:cs typeface="Times New Roman" pitchFamily="18" charset="0"/>
              </a:rPr>
              <a:t>Service Marks</a:t>
            </a:r>
          </a:p>
        </p:txBody>
      </p:sp>
      <p:pic>
        <p:nvPicPr>
          <p:cNvPr id="7" name="Picture 7" descr="trademark"/>
          <p:cNvPicPr>
            <a:picLocks noChangeAspect="1" noChangeArrowheads="1"/>
          </p:cNvPicPr>
          <p:nvPr/>
        </p:nvPicPr>
        <p:blipFill>
          <a:blip r:embed="rId2">
            <a:extLst/>
          </a:blip>
          <a:srcRect/>
          <a:stretch>
            <a:fillRect/>
          </a:stretch>
        </p:blipFill>
        <p:spPr bwMode="auto">
          <a:xfrm>
            <a:off x="5943600" y="1600200"/>
            <a:ext cx="2706544" cy="2455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338" name="Picture 2" descr="http://t0.gstatic.com/images?q=tbn:ANd9GcT_0jS52htApEmV4f-Do7OBr22kwl7xd0k0Ka1v9NYW6GV9i2vsbx7YVKw"/>
          <p:cNvPicPr>
            <a:picLocks noChangeAspect="1" noChangeArrowheads="1"/>
          </p:cNvPicPr>
          <p:nvPr/>
        </p:nvPicPr>
        <p:blipFill>
          <a:blip r:embed="rId3">
            <a:extLst/>
          </a:blip>
          <a:srcRect/>
          <a:stretch>
            <a:fillRect/>
          </a:stretch>
        </p:blipFill>
        <p:spPr bwMode="auto">
          <a:xfrm>
            <a:off x="6555667" y="4265970"/>
            <a:ext cx="2274707" cy="11442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342" name="Picture 6" descr="http://mustinsureyourself.com/wp-content/uploads/2012/02/Reliance_Life_Insurance1.jpg"/>
          <p:cNvPicPr>
            <a:picLocks noChangeAspect="1" noChangeArrowheads="1"/>
          </p:cNvPicPr>
          <p:nvPr/>
        </p:nvPicPr>
        <p:blipFill rotWithShape="1">
          <a:blip r:embed="rId4">
            <a:extLst/>
          </a:blip>
          <a:srcRect l="5520" t="26456" b="26061"/>
          <a:stretch/>
        </p:blipFill>
        <p:spPr bwMode="auto">
          <a:xfrm>
            <a:off x="6722612" y="243348"/>
            <a:ext cx="1927532" cy="9687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344" name="Picture 8" descr="http://www.tqvision.com/images/product/india_isi_mark_tqvision.jpg"/>
          <p:cNvPicPr>
            <a:picLocks noChangeAspect="1" noChangeArrowheads="1"/>
          </p:cNvPicPr>
          <p:nvPr/>
        </p:nvPicPr>
        <p:blipFill>
          <a:blip r:embed="rId5">
            <a:extLst/>
          </a:blip>
          <a:srcRect/>
          <a:stretch>
            <a:fillRect/>
          </a:stretch>
        </p:blipFill>
        <p:spPr bwMode="auto">
          <a:xfrm>
            <a:off x="5581636" y="5563451"/>
            <a:ext cx="1195507" cy="941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9" name="Slide Number Placeholder 8"/>
          <p:cNvSpPr>
            <a:spLocks noGrp="1"/>
          </p:cNvSpPr>
          <p:nvPr>
            <p:ph type="sldNum" sz="quarter" idx="12"/>
          </p:nvPr>
        </p:nvSpPr>
        <p:spPr/>
        <p:txBody>
          <a:bodyPr/>
          <a:lstStyle/>
          <a:p>
            <a:pPr>
              <a:defRPr/>
            </a:pPr>
            <a:fld id="{6084F008-2370-4062-BB31-5319CC2E66C5}" type="slidenum">
              <a:rPr lang="en-US" smtClean="0"/>
              <a:pPr>
                <a:defRPr/>
              </a:pPr>
              <a:t>56</a:t>
            </a:fld>
            <a:endParaRPr lang="en-US"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0" y="381000"/>
            <a:ext cx="9144000" cy="762000"/>
          </a:xfrm>
        </p:spPr>
        <p:txBody>
          <a:bodyPr lIns="92075" tIns="46038" rIns="92075" bIns="46038" rtlCol="0">
            <a:normAutofit fontScale="97500"/>
          </a:bodyPr>
          <a:lstStyle/>
          <a:p>
            <a:pPr algn="ctr" eaLnBrk="1" fontAlgn="auto" hangingPunct="1">
              <a:spcAft>
                <a:spcPts val="0"/>
              </a:spcAft>
              <a:defRPr/>
            </a:pPr>
            <a:r>
              <a:rPr lang="en-US" sz="4000" b="1" dirty="0" smtClean="0">
                <a:latin typeface="Times New Roman" pitchFamily="18" charset="0"/>
                <a:cs typeface="Times New Roman" pitchFamily="18" charset="0"/>
              </a:rPr>
              <a:t>Trademarks - Characteristics</a:t>
            </a:r>
          </a:p>
        </p:txBody>
      </p:sp>
      <p:sp>
        <p:nvSpPr>
          <p:cNvPr id="33795" name="Rectangle 4"/>
          <p:cNvSpPr>
            <a:spLocks noGrp="1" noChangeArrowheads="1"/>
          </p:cNvSpPr>
          <p:nvPr>
            <p:ph type="body" sz="half" idx="4294967295"/>
          </p:nvPr>
        </p:nvSpPr>
        <p:spPr>
          <a:xfrm>
            <a:off x="914400" y="1219200"/>
            <a:ext cx="7543800" cy="4906963"/>
          </a:xfrm>
        </p:spPr>
        <p:txBody>
          <a:bodyPr>
            <a:normAutofit fontScale="77500" lnSpcReduction="20000"/>
          </a:bodyPr>
          <a:lstStyle/>
          <a:p>
            <a:pPr>
              <a:lnSpc>
                <a:spcPct val="150000"/>
              </a:lnSpc>
              <a:buFont typeface="Arial" pitchFamily="34" charset="0"/>
              <a:buChar char="•"/>
            </a:pPr>
            <a:r>
              <a:rPr lang="en-US" sz="3300" dirty="0" smtClean="0">
                <a:solidFill>
                  <a:schemeClr val="tx1"/>
                </a:solidFill>
                <a:latin typeface="Times New Roman" pitchFamily="18" charset="0"/>
                <a:cs typeface="Times New Roman" pitchFamily="18" charset="0"/>
              </a:rPr>
              <a:t>Must be graphically represented</a:t>
            </a:r>
          </a:p>
          <a:p>
            <a:pPr>
              <a:lnSpc>
                <a:spcPct val="150000"/>
              </a:lnSpc>
              <a:buFont typeface="Arial" pitchFamily="34" charset="0"/>
              <a:buChar char="•"/>
            </a:pPr>
            <a:r>
              <a:rPr lang="en-US" sz="3300" dirty="0" smtClean="0">
                <a:solidFill>
                  <a:schemeClr val="tx1"/>
                </a:solidFill>
                <a:latin typeface="Times New Roman" pitchFamily="18" charset="0"/>
                <a:cs typeface="Times New Roman" pitchFamily="18" charset="0"/>
              </a:rPr>
              <a:t> Must be distinctive / distinguishable</a:t>
            </a:r>
          </a:p>
          <a:p>
            <a:pPr>
              <a:lnSpc>
                <a:spcPct val="150000"/>
              </a:lnSpc>
              <a:buFont typeface="Arial" pitchFamily="34" charset="0"/>
              <a:buChar char="•"/>
            </a:pPr>
            <a:r>
              <a:rPr lang="en-US" sz="3300" dirty="0" smtClean="0">
                <a:solidFill>
                  <a:schemeClr val="tx1"/>
                </a:solidFill>
                <a:latin typeface="Times New Roman" pitchFamily="18" charset="0"/>
                <a:cs typeface="Times New Roman" pitchFamily="18" charset="0"/>
              </a:rPr>
              <a:t> Must not be descriptive</a:t>
            </a:r>
          </a:p>
          <a:p>
            <a:pPr>
              <a:spcBef>
                <a:spcPts val="0"/>
              </a:spcBef>
              <a:buFont typeface="Arial" pitchFamily="34" charset="0"/>
              <a:buChar char="•"/>
            </a:pPr>
            <a:endParaRPr lang="en-US" sz="3300" dirty="0" smtClean="0">
              <a:solidFill>
                <a:schemeClr val="tx1"/>
              </a:solidFill>
              <a:latin typeface="Times New Roman" pitchFamily="18" charset="0"/>
              <a:cs typeface="Times New Roman" pitchFamily="18" charset="0"/>
            </a:endParaRPr>
          </a:p>
          <a:p>
            <a:pPr>
              <a:spcBef>
                <a:spcPts val="0"/>
              </a:spcBef>
              <a:buFont typeface="Arial" pitchFamily="34" charset="0"/>
              <a:buChar char="•"/>
            </a:pPr>
            <a:r>
              <a:rPr lang="en-US" sz="3300" dirty="0" smtClean="0">
                <a:solidFill>
                  <a:schemeClr val="tx1"/>
                </a:solidFill>
                <a:latin typeface="Times New Roman" pitchFamily="18" charset="0"/>
                <a:cs typeface="Times New Roman" pitchFamily="18" charset="0"/>
              </a:rPr>
              <a:t> Must not be deceptively similar to known /well-known marks /Generics</a:t>
            </a:r>
          </a:p>
          <a:p>
            <a:pPr>
              <a:lnSpc>
                <a:spcPct val="105000"/>
              </a:lnSpc>
            </a:pPr>
            <a:r>
              <a:rPr lang="en-US" sz="4100" b="1" dirty="0" smtClean="0">
                <a:solidFill>
                  <a:schemeClr val="tx1"/>
                </a:solidFill>
                <a:latin typeface="Times New Roman" pitchFamily="18" charset="0"/>
                <a:cs typeface="Times New Roman" pitchFamily="18" charset="0"/>
              </a:rPr>
              <a:t>To Avoid –</a:t>
            </a:r>
          </a:p>
          <a:p>
            <a:pPr>
              <a:lnSpc>
                <a:spcPct val="105000"/>
              </a:lnSpc>
            </a:pPr>
            <a:r>
              <a:rPr lang="en-US" sz="3600" dirty="0" smtClean="0">
                <a:solidFill>
                  <a:schemeClr val="tx1"/>
                </a:solidFill>
                <a:latin typeface="Times New Roman" pitchFamily="18" charset="0"/>
                <a:cs typeface="Times New Roman" pitchFamily="18" charset="0"/>
              </a:rPr>
              <a:t>Geographical Indications / Deities  National Leaders / Heroes /  Symbols / Laudatory words</a:t>
            </a:r>
          </a:p>
          <a:p>
            <a:pPr>
              <a:spcBef>
                <a:spcPts val="0"/>
              </a:spcBef>
              <a:buFont typeface="Arial" pitchFamily="34" charset="0"/>
              <a:buChar char="•"/>
            </a:pPr>
            <a:endParaRPr lang="en-US" sz="3300" dirty="0" smtClean="0">
              <a:solidFill>
                <a:schemeClr val="tx1"/>
              </a:solidFill>
              <a:latin typeface="Times New Roman" pitchFamily="18" charset="0"/>
              <a:cs typeface="Times New Roman" pitchFamily="18" charset="0"/>
            </a:endParaRPr>
          </a:p>
        </p:txBody>
      </p:sp>
      <p:sp>
        <p:nvSpPr>
          <p:cNvPr id="9" name="Slide Number Placeholder 8"/>
          <p:cNvSpPr>
            <a:spLocks noGrp="1"/>
          </p:cNvSpPr>
          <p:nvPr>
            <p:ph type="sldNum" sz="quarter" idx="12"/>
          </p:nvPr>
        </p:nvSpPr>
        <p:spPr/>
        <p:txBody>
          <a:bodyPr/>
          <a:lstStyle/>
          <a:p>
            <a:pPr>
              <a:defRPr/>
            </a:pPr>
            <a:fld id="{6084F008-2370-4062-BB31-5319CC2E66C5}" type="slidenum">
              <a:rPr lang="en-US" smtClean="0"/>
              <a:pPr>
                <a:defRPr/>
              </a:pPr>
              <a:t>57</a:t>
            </a:fld>
            <a:endParaRPr lang="en-US" dirty="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idx="4294967295"/>
          </p:nvPr>
        </p:nvSpPr>
        <p:spPr>
          <a:xfrm>
            <a:off x="0" y="228600"/>
            <a:ext cx="9144000" cy="831850"/>
          </a:xfrm>
        </p:spPr>
        <p:txBody>
          <a:bodyPr lIns="92075" tIns="46038" rIns="92075" bIns="46038" rtlCol="0">
            <a:normAutofit/>
          </a:bodyPr>
          <a:lstStyle/>
          <a:p>
            <a:pPr algn="ctr" eaLnBrk="1" fontAlgn="auto" hangingPunct="1">
              <a:spcAft>
                <a:spcPts val="0"/>
              </a:spcAft>
              <a:defRPr/>
            </a:pPr>
            <a:r>
              <a:rPr lang="en-US" sz="4000" b="1" dirty="0" smtClean="0">
                <a:latin typeface="Times New Roman" pitchFamily="18" charset="0"/>
                <a:cs typeface="Times New Roman" pitchFamily="18" charset="0"/>
              </a:rPr>
              <a:t>Copyrights</a:t>
            </a:r>
          </a:p>
        </p:txBody>
      </p:sp>
      <p:sp>
        <p:nvSpPr>
          <p:cNvPr id="36867" name="Rectangle 4"/>
          <p:cNvSpPr>
            <a:spLocks noGrp="1" noChangeArrowheads="1"/>
          </p:cNvSpPr>
          <p:nvPr>
            <p:ph type="body" sz="half" idx="4294967295"/>
          </p:nvPr>
        </p:nvSpPr>
        <p:spPr>
          <a:xfrm>
            <a:off x="990600" y="1447800"/>
            <a:ext cx="8153400" cy="5410200"/>
          </a:xfrm>
        </p:spPr>
        <p:txBody>
          <a:bodyPr>
            <a:normAutofit/>
          </a:bodyPr>
          <a:lstStyle/>
          <a:p>
            <a:pPr marL="0" indent="0" algn="just" eaLnBrk="1" hangingPunct="1">
              <a:spcBef>
                <a:spcPts val="0"/>
              </a:spcBef>
              <a:buFontTx/>
              <a:buNone/>
            </a:pPr>
            <a:r>
              <a:rPr lang="en-US" sz="2800" dirty="0" smtClean="0">
                <a:solidFill>
                  <a:schemeClr val="tx1"/>
                </a:solidFill>
                <a:latin typeface="Times New Roman" pitchFamily="18" charset="0"/>
                <a:cs typeface="Times New Roman" pitchFamily="18" charset="0"/>
              </a:rPr>
              <a:t>Copyright is a legal term describing rights given to creators for their literary and artistic works. Copyright extensions include:</a:t>
            </a:r>
          </a:p>
          <a:p>
            <a:pPr marL="400050" lvl="1" indent="0">
              <a:buFont typeface="Wingdings" pitchFamily="2" charset="2"/>
              <a:buChar char="Ø"/>
            </a:pPr>
            <a:r>
              <a:rPr lang="en-US" sz="2800" dirty="0" smtClean="0">
                <a:solidFill>
                  <a:schemeClr val="tx1"/>
                </a:solidFill>
                <a:latin typeface="Times New Roman" pitchFamily="18" charset="0"/>
                <a:cs typeface="Times New Roman" pitchFamily="18" charset="0"/>
              </a:rPr>
              <a:t>Recordings</a:t>
            </a:r>
          </a:p>
          <a:p>
            <a:pPr marL="400050" lvl="1" indent="0">
              <a:buFont typeface="Wingdings" pitchFamily="2" charset="2"/>
              <a:buChar char="Ø"/>
            </a:pPr>
            <a:r>
              <a:rPr lang="en-US" sz="2800" dirty="0" smtClean="0">
                <a:solidFill>
                  <a:schemeClr val="tx1"/>
                </a:solidFill>
                <a:latin typeface="Times New Roman" pitchFamily="18" charset="0"/>
                <a:cs typeface="Times New Roman" pitchFamily="18" charset="0"/>
              </a:rPr>
              <a:t>Broadcastings</a:t>
            </a:r>
          </a:p>
          <a:p>
            <a:pPr marL="400050" lvl="1" indent="0">
              <a:buFont typeface="Wingdings" pitchFamily="2" charset="2"/>
              <a:buChar char="Ø"/>
            </a:pPr>
            <a:r>
              <a:rPr lang="en-US" sz="2800" dirty="0" smtClean="0">
                <a:solidFill>
                  <a:schemeClr val="tx1"/>
                </a:solidFill>
                <a:latin typeface="Times New Roman" pitchFamily="18" charset="0"/>
                <a:cs typeface="Times New Roman" pitchFamily="18" charset="0"/>
              </a:rPr>
              <a:t>Audio visual works</a:t>
            </a:r>
          </a:p>
          <a:p>
            <a:pPr marL="400050" lvl="1" indent="0">
              <a:buFont typeface="Wingdings" pitchFamily="2" charset="2"/>
              <a:buChar char="Ø"/>
            </a:pPr>
            <a:r>
              <a:rPr lang="en-US" sz="2800" dirty="0" smtClean="0">
                <a:solidFill>
                  <a:schemeClr val="tx1"/>
                </a:solidFill>
                <a:latin typeface="Times New Roman" pitchFamily="18" charset="0"/>
                <a:cs typeface="Times New Roman" pitchFamily="18" charset="0"/>
              </a:rPr>
              <a:t>Computer programs</a:t>
            </a:r>
          </a:p>
          <a:p>
            <a:pPr marL="400050" lvl="1" indent="0">
              <a:buFont typeface="Wingdings" pitchFamily="2" charset="2"/>
              <a:buChar char="Ø"/>
            </a:pPr>
            <a:r>
              <a:rPr lang="en-US" sz="2800" dirty="0" smtClean="0">
                <a:solidFill>
                  <a:schemeClr val="tx1"/>
                </a:solidFill>
                <a:latin typeface="Times New Roman" pitchFamily="18" charset="0"/>
                <a:cs typeface="Times New Roman" pitchFamily="18" charset="0"/>
              </a:rPr>
              <a:t>Digital databases</a:t>
            </a:r>
          </a:p>
          <a:p>
            <a:pPr marL="400050" lvl="1" indent="0">
              <a:buFont typeface="Wingdings" pitchFamily="2" charset="2"/>
              <a:buChar char="Ø"/>
            </a:pPr>
            <a:r>
              <a:rPr lang="en-US" sz="2800" dirty="0" smtClean="0">
                <a:solidFill>
                  <a:schemeClr val="tx1"/>
                </a:solidFill>
                <a:latin typeface="Times New Roman" pitchFamily="18" charset="0"/>
                <a:cs typeface="Times New Roman" pitchFamily="18" charset="0"/>
              </a:rPr>
              <a:t>Internet/web</a:t>
            </a:r>
          </a:p>
          <a:p>
            <a:pPr marL="0" indent="0" algn="just" eaLnBrk="1" hangingPunct="1">
              <a:spcBef>
                <a:spcPts val="0"/>
              </a:spcBef>
              <a:buFontTx/>
              <a:buNone/>
            </a:pPr>
            <a:endParaRPr lang="en-US" sz="2400" dirty="0" smtClean="0">
              <a:latin typeface="Times New Roman" pitchFamily="18" charset="0"/>
              <a:cs typeface="Times New Roman" pitchFamily="18" charset="0"/>
            </a:endParaRPr>
          </a:p>
        </p:txBody>
      </p:sp>
      <p:pic>
        <p:nvPicPr>
          <p:cNvPr id="36868" name="Picture 7" descr="3d-copyright"/>
          <p:cNvPicPr>
            <a:picLocks noChangeAspect="1" noChangeArrowheads="1"/>
          </p:cNvPicPr>
          <p:nvPr/>
        </p:nvPicPr>
        <p:blipFill>
          <a:blip r:embed="rId2"/>
          <a:srcRect/>
          <a:stretch>
            <a:fillRect/>
          </a:stretch>
        </p:blipFill>
        <p:spPr bwMode="auto">
          <a:xfrm>
            <a:off x="5486400" y="2438400"/>
            <a:ext cx="2386013" cy="1795463"/>
          </a:xfrm>
          <a:prstGeom prst="rect">
            <a:avLst/>
          </a:prstGeom>
          <a:noFill/>
          <a:ln w="9525">
            <a:noFill/>
            <a:miter lim="800000"/>
            <a:headEnd/>
            <a:tailEnd/>
          </a:ln>
        </p:spPr>
      </p:pic>
      <p:pic>
        <p:nvPicPr>
          <p:cNvPr id="36869" name="Picture 2" descr="http://upload.wikimedia.org/wikipedia/commons/4/4f/Copyright-_all_rights_reserved.png"/>
          <p:cNvPicPr>
            <a:picLocks noChangeAspect="1" noChangeArrowheads="1"/>
          </p:cNvPicPr>
          <p:nvPr/>
        </p:nvPicPr>
        <p:blipFill>
          <a:blip r:embed="rId3"/>
          <a:srcRect l="10791" t="13394" r="12413" b="18381"/>
          <a:stretch>
            <a:fillRect/>
          </a:stretch>
        </p:blipFill>
        <p:spPr bwMode="auto">
          <a:xfrm>
            <a:off x="5029200" y="4572000"/>
            <a:ext cx="3489325" cy="2068513"/>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42B94A09-2AB2-4FC9-8F4B-837D3C2C6AAF}" type="slidenum">
              <a:rPr lang="en-US" smtClean="0"/>
              <a:pPr>
                <a:defRPr/>
              </a:pPr>
              <a:t>58</a:t>
            </a:fld>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0" y="0"/>
            <a:ext cx="9144000" cy="1143000"/>
          </a:xfrm>
        </p:spPr>
        <p:txBody>
          <a:bodyPr lIns="92075" tIns="46038" rIns="92075" bIns="46038" rtlCol="0">
            <a:normAutofit fontScale="90000"/>
          </a:bodyPr>
          <a:lstStyle/>
          <a:p>
            <a:pPr algn="ctr" eaLnBrk="1" fontAlgn="auto" hangingPunct="1">
              <a:spcAft>
                <a:spcPts val="0"/>
              </a:spcAft>
              <a:defRPr/>
            </a:pPr>
            <a:r>
              <a:rPr lang="en-US" sz="3900" dirty="0" smtClean="0"/>
              <a:t/>
            </a:r>
            <a:br>
              <a:rPr lang="en-US" sz="3900" dirty="0" smtClean="0"/>
            </a:br>
            <a:r>
              <a:rPr lang="en-US" sz="3900" b="1" dirty="0" smtClean="0">
                <a:latin typeface="Times New Roman" pitchFamily="18" charset="0"/>
                <a:cs typeface="Times New Roman" pitchFamily="18" charset="0"/>
              </a:rPr>
              <a:t>Geographical Indications</a:t>
            </a:r>
          </a:p>
        </p:txBody>
      </p:sp>
      <p:sp>
        <p:nvSpPr>
          <p:cNvPr id="74756" name="Rectangle 4"/>
          <p:cNvSpPr>
            <a:spLocks noGrp="1" noChangeArrowheads="1"/>
          </p:cNvSpPr>
          <p:nvPr>
            <p:ph type="body" sz="half" idx="4294967295"/>
          </p:nvPr>
        </p:nvSpPr>
        <p:spPr>
          <a:xfrm>
            <a:off x="609600" y="1376363"/>
            <a:ext cx="4992688" cy="5046662"/>
          </a:xfrm>
        </p:spPr>
        <p:txBody>
          <a:bodyPr rtlCol="0">
            <a:normAutofit fontScale="92500"/>
          </a:bodyPr>
          <a:lstStyle/>
          <a:p>
            <a:pPr marL="0" indent="0" eaLnBrk="1" fontAlgn="auto" hangingPunct="1">
              <a:lnSpc>
                <a:spcPct val="150000"/>
              </a:lnSpc>
              <a:spcBef>
                <a:spcPts val="0"/>
              </a:spcBef>
              <a:spcAft>
                <a:spcPts val="0"/>
              </a:spcAft>
              <a:buFont typeface="Arial" charset="0"/>
              <a:buNone/>
              <a:defRPr/>
            </a:pPr>
            <a:r>
              <a:rPr lang="en-US" sz="3200" dirty="0">
                <a:solidFill>
                  <a:schemeClr val="tx1"/>
                </a:solidFill>
                <a:latin typeface="Times New Roman" pitchFamily="18" charset="0"/>
                <a:cs typeface="Times New Roman" pitchFamily="18" charset="0"/>
              </a:rPr>
              <a:t>Name or sign used on goods originating from specific geographical origin or location and possess qualities, reputation or characteristics that are essentially attributable to that place of origin</a:t>
            </a:r>
            <a:r>
              <a:rPr lang="en-US" sz="3200" dirty="0" smtClean="0">
                <a:solidFill>
                  <a:schemeClr val="tx1"/>
                </a:solidFill>
                <a:latin typeface="Times New Roman" pitchFamily="18" charset="0"/>
                <a:cs typeface="Times New Roman" pitchFamily="18" charset="0"/>
              </a:rPr>
              <a:t>.</a:t>
            </a:r>
            <a:endParaRPr lang="en-US" sz="3200" b="1" dirty="0" smtClean="0">
              <a:solidFill>
                <a:schemeClr val="tx1"/>
              </a:solidFill>
              <a:latin typeface="Times New Roman" pitchFamily="18" charset="0"/>
              <a:cs typeface="Times New Roman" pitchFamily="18" charset="0"/>
            </a:endParaRPr>
          </a:p>
        </p:txBody>
      </p:sp>
      <p:pic>
        <p:nvPicPr>
          <p:cNvPr id="41988" name="Picture 6" descr="petha-agra"/>
          <p:cNvPicPr>
            <a:picLocks noChangeAspect="1" noChangeArrowheads="1"/>
          </p:cNvPicPr>
          <p:nvPr/>
        </p:nvPicPr>
        <p:blipFill>
          <a:blip r:embed="rId2"/>
          <a:srcRect/>
          <a:stretch>
            <a:fillRect/>
          </a:stretch>
        </p:blipFill>
        <p:spPr bwMode="auto">
          <a:xfrm>
            <a:off x="6711950" y="1219200"/>
            <a:ext cx="2322513" cy="2322513"/>
          </a:xfrm>
          <a:prstGeom prst="rect">
            <a:avLst/>
          </a:prstGeom>
          <a:noFill/>
          <a:ln w="9525">
            <a:noFill/>
            <a:miter lim="800000"/>
            <a:headEnd/>
            <a:tailEnd/>
          </a:ln>
        </p:spPr>
      </p:pic>
      <p:pic>
        <p:nvPicPr>
          <p:cNvPr id="41989" name="Picture 10" descr="See full size image">
            <a:hlinkClick r:id="rId3"/>
          </p:cNvPr>
          <p:cNvPicPr>
            <a:picLocks noChangeAspect="1" noChangeArrowheads="1"/>
          </p:cNvPicPr>
          <p:nvPr/>
        </p:nvPicPr>
        <p:blipFill>
          <a:blip r:embed="rId4"/>
          <a:srcRect/>
          <a:stretch>
            <a:fillRect/>
          </a:stretch>
        </p:blipFill>
        <p:spPr bwMode="auto">
          <a:xfrm>
            <a:off x="7543800" y="3541713"/>
            <a:ext cx="1520825" cy="1447800"/>
          </a:xfrm>
          <a:prstGeom prst="rect">
            <a:avLst/>
          </a:prstGeom>
          <a:noFill/>
          <a:ln w="9525">
            <a:noFill/>
            <a:miter lim="800000"/>
            <a:headEnd/>
            <a:tailEnd/>
          </a:ln>
        </p:spPr>
      </p:pic>
      <p:pic>
        <p:nvPicPr>
          <p:cNvPr id="41990" name="Picture 9" descr="25"/>
          <p:cNvPicPr>
            <a:picLocks noChangeAspect="1" noChangeArrowheads="1"/>
          </p:cNvPicPr>
          <p:nvPr/>
        </p:nvPicPr>
        <p:blipFill>
          <a:blip r:embed="rId5"/>
          <a:srcRect/>
          <a:stretch>
            <a:fillRect/>
          </a:stretch>
        </p:blipFill>
        <p:spPr bwMode="auto">
          <a:xfrm>
            <a:off x="5943600" y="3124200"/>
            <a:ext cx="2211387" cy="1423987"/>
          </a:xfrm>
          <a:prstGeom prst="rect">
            <a:avLst/>
          </a:prstGeom>
          <a:noFill/>
          <a:ln w="9525">
            <a:noFill/>
            <a:miter lim="800000"/>
            <a:headEnd/>
            <a:tailEnd/>
          </a:ln>
        </p:spPr>
      </p:pic>
      <p:pic>
        <p:nvPicPr>
          <p:cNvPr id="41991" name="Picture 12" descr="738732"/>
          <p:cNvPicPr>
            <a:picLocks noChangeAspect="1" noChangeArrowheads="1"/>
          </p:cNvPicPr>
          <p:nvPr/>
        </p:nvPicPr>
        <p:blipFill>
          <a:blip r:embed="rId6"/>
          <a:srcRect/>
          <a:stretch>
            <a:fillRect/>
          </a:stretch>
        </p:blipFill>
        <p:spPr bwMode="auto">
          <a:xfrm>
            <a:off x="6207125" y="4713288"/>
            <a:ext cx="2857500" cy="1905000"/>
          </a:xfrm>
          <a:prstGeom prst="rect">
            <a:avLst/>
          </a:prstGeom>
          <a:noFill/>
          <a:ln w="9525">
            <a:noFill/>
            <a:miter lim="800000"/>
            <a:headEnd/>
            <a:tailEnd/>
          </a:ln>
        </p:spPr>
      </p:pic>
      <p:pic>
        <p:nvPicPr>
          <p:cNvPr id="41992" name="Picture 11" descr="oranges"/>
          <p:cNvPicPr>
            <a:picLocks noChangeAspect="1" noChangeArrowheads="1"/>
          </p:cNvPicPr>
          <p:nvPr/>
        </p:nvPicPr>
        <p:blipFill>
          <a:blip r:embed="rId7"/>
          <a:srcRect/>
          <a:stretch>
            <a:fillRect/>
          </a:stretch>
        </p:blipFill>
        <p:spPr bwMode="auto">
          <a:xfrm>
            <a:off x="4833938" y="4760913"/>
            <a:ext cx="1905000" cy="1857375"/>
          </a:xfrm>
          <a:prstGeom prst="rect">
            <a:avLst/>
          </a:prstGeom>
          <a:noFill/>
          <a:ln w="9525">
            <a:noFill/>
            <a:miter lim="800000"/>
            <a:headEnd/>
            <a:tailEnd/>
          </a:ln>
        </p:spPr>
      </p:pic>
      <p:pic>
        <p:nvPicPr>
          <p:cNvPr id="41993" name="Picture 7" descr="darjeeling_tea"/>
          <p:cNvPicPr>
            <a:picLocks noChangeAspect="1" noChangeArrowheads="1"/>
          </p:cNvPicPr>
          <p:nvPr/>
        </p:nvPicPr>
        <p:blipFill>
          <a:blip r:embed="rId8"/>
          <a:srcRect/>
          <a:stretch>
            <a:fillRect/>
          </a:stretch>
        </p:blipFill>
        <p:spPr bwMode="auto">
          <a:xfrm>
            <a:off x="5240338" y="1181100"/>
            <a:ext cx="1666875" cy="1466850"/>
          </a:xfrm>
          <a:prstGeom prst="rect">
            <a:avLst/>
          </a:prstGeom>
          <a:noFill/>
          <a:ln w="9525">
            <a:noFill/>
            <a:miter lim="800000"/>
            <a:headEnd/>
            <a:tailEnd/>
          </a:ln>
        </p:spPr>
      </p:pic>
      <p:sp>
        <p:nvSpPr>
          <p:cNvPr id="11" name="Slide Number Placeholder 10"/>
          <p:cNvSpPr>
            <a:spLocks noGrp="1"/>
          </p:cNvSpPr>
          <p:nvPr>
            <p:ph type="sldNum" sz="quarter" idx="12"/>
          </p:nvPr>
        </p:nvSpPr>
        <p:spPr/>
        <p:txBody>
          <a:bodyPr/>
          <a:lstStyle/>
          <a:p>
            <a:pPr>
              <a:defRPr/>
            </a:pPr>
            <a:fld id="{8A71A9C9-612B-4CDD-AF22-FD579E7DDABA}" type="slidenum">
              <a:rPr lang="en-US" smtClean="0"/>
              <a:pPr>
                <a:defRPr/>
              </a:pPr>
              <a:t>59</a:t>
            </a:fld>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1600" y="304800"/>
            <a:ext cx="7543800" cy="6019800"/>
          </a:xfrm>
        </p:spPr>
        <p:style>
          <a:lnRef idx="2">
            <a:schemeClr val="accent4"/>
          </a:lnRef>
          <a:fillRef idx="1">
            <a:schemeClr val="lt1"/>
          </a:fillRef>
          <a:effectRef idx="0">
            <a:schemeClr val="accent4"/>
          </a:effectRef>
          <a:fontRef idx="minor">
            <a:schemeClr val="dk1"/>
          </a:fontRef>
        </p:style>
        <p:txBody>
          <a:bodyPr>
            <a:noAutofit/>
          </a:bodyPr>
          <a:lstStyle/>
          <a:p>
            <a:r>
              <a:rPr lang="en-US" sz="2400" dirty="0" smtClean="0">
                <a:latin typeface="Times New Roman" pitchFamily="18" charset="0"/>
                <a:cs typeface="Times New Roman" pitchFamily="18" charset="0"/>
              </a:rPr>
              <a:t>Lateral thinking is related to divergent thinking. Both have the purpose to break out of habitual ways of thinking. Both falls “outside the box”.</a:t>
            </a:r>
          </a:p>
          <a:p>
            <a:pPr>
              <a:buNone/>
            </a:pPr>
            <a:endParaRPr lang="en-US" sz="2400" dirty="0" smtClean="0">
              <a:latin typeface="Times New Roman" pitchFamily="18" charset="0"/>
              <a:cs typeface="Times New Roman" pitchFamily="18" charset="0"/>
            </a:endParaRPr>
          </a:p>
          <a:p>
            <a:r>
              <a:rPr lang="en-US" sz="2400" b="1" dirty="0" smtClean="0">
                <a:latin typeface="Times New Roman" pitchFamily="18" charset="0"/>
                <a:cs typeface="Times New Roman" pitchFamily="18" charset="0"/>
              </a:rPr>
              <a:t>Example</a:t>
            </a:r>
          </a:p>
          <a:p>
            <a:pPr>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If you’ve been involved with a student society that was  struggling financially, a logical solution to the problem might be to  seek to cut costs. </a:t>
            </a:r>
          </a:p>
          <a:p>
            <a:pPr>
              <a:buNone/>
            </a:pPr>
            <a:endParaRPr lang="en-US" sz="2400" dirty="0" smtClean="0">
              <a:latin typeface="Times New Roman" pitchFamily="18" charset="0"/>
              <a:cs typeface="Times New Roman" pitchFamily="18" charset="0"/>
            </a:endParaRPr>
          </a:p>
          <a:p>
            <a:pPr>
              <a:buNone/>
            </a:pPr>
            <a:r>
              <a:rPr lang="en-US" sz="2400" dirty="0" smtClean="0">
                <a:latin typeface="Times New Roman" pitchFamily="18" charset="0"/>
                <a:cs typeface="Times New Roman" pitchFamily="18" charset="0"/>
              </a:rPr>
              <a:t>     If you use lateral thinking, however, you might come  up with a great new fundraising idea, devise a novel initiative to boost  membership, or approach a contact you’ve made through some other means  to secure sponsorship.</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7171E003-E08C-4C96-BE6D-682EDE082C67}"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457200" y="152400"/>
            <a:ext cx="8229600" cy="792163"/>
          </a:xfrm>
        </p:spPr>
        <p:txBody>
          <a:bodyPr lIns="92075" tIns="46038" rIns="92075" bIns="46038"/>
          <a:lstStyle/>
          <a:p>
            <a:pPr algn="ctr" eaLnBrk="1" hangingPunct="1"/>
            <a:r>
              <a:rPr lang="en-US" b="1" dirty="0" smtClean="0">
                <a:latin typeface="Times New Roman" pitchFamily="18" charset="0"/>
                <a:cs typeface="Times New Roman" pitchFamily="18" charset="0"/>
              </a:rPr>
              <a:t>Industrial</a:t>
            </a:r>
            <a:r>
              <a:rPr lang="en-US" sz="4000" b="1" dirty="0" smtClean="0">
                <a:latin typeface="Times New Roman" pitchFamily="18" charset="0"/>
                <a:cs typeface="Times New Roman" pitchFamily="18" charset="0"/>
              </a:rPr>
              <a:t> Designs</a:t>
            </a:r>
          </a:p>
        </p:txBody>
      </p:sp>
      <p:sp>
        <p:nvSpPr>
          <p:cNvPr id="57348" name="Rectangle 4"/>
          <p:cNvSpPr>
            <a:spLocks noGrp="1" noChangeArrowheads="1"/>
          </p:cNvSpPr>
          <p:nvPr>
            <p:ph type="body" sz="half" idx="4294967295"/>
          </p:nvPr>
        </p:nvSpPr>
        <p:spPr>
          <a:xfrm>
            <a:off x="762000" y="990600"/>
            <a:ext cx="5334000" cy="5867400"/>
          </a:xfrm>
        </p:spPr>
        <p:txBody>
          <a:bodyPr rtlCol="0">
            <a:noAutofit/>
          </a:bodyPr>
          <a:lstStyle/>
          <a:p>
            <a:pPr eaLnBrk="1" fontAlgn="auto" hangingPunct="1">
              <a:spcAft>
                <a:spcPts val="0"/>
              </a:spcAft>
              <a:buSzPct val="100000"/>
              <a:buFont typeface="Wingdings" pitchFamily="2" charset="2"/>
              <a:buChar char="Ø"/>
              <a:defRPr/>
            </a:pPr>
            <a:r>
              <a:rPr lang="en-US" sz="2200" b="1" dirty="0">
                <a:solidFill>
                  <a:schemeClr val="tx1"/>
                </a:solidFill>
                <a:latin typeface="Times New Roman" pitchFamily="18" charset="0"/>
                <a:cs typeface="Times New Roman" pitchFamily="18" charset="0"/>
              </a:rPr>
              <a:t>Ornamental or Aesthetic</a:t>
            </a:r>
            <a:r>
              <a:rPr lang="en-US" sz="2200" dirty="0">
                <a:solidFill>
                  <a:schemeClr val="tx1"/>
                </a:solidFill>
                <a:latin typeface="Times New Roman" pitchFamily="18" charset="0"/>
                <a:cs typeface="Times New Roman" pitchFamily="18" charset="0"/>
              </a:rPr>
              <a:t> aspect of an article.  </a:t>
            </a:r>
            <a:endParaRPr lang="en-US" sz="2200" dirty="0" smtClean="0">
              <a:solidFill>
                <a:schemeClr val="tx1"/>
              </a:solidFill>
              <a:latin typeface="Times New Roman" pitchFamily="18" charset="0"/>
              <a:cs typeface="Times New Roman" pitchFamily="18" charset="0"/>
            </a:endParaRPr>
          </a:p>
          <a:p>
            <a:pPr marL="0" indent="0" eaLnBrk="1" fontAlgn="auto" hangingPunct="1">
              <a:spcAft>
                <a:spcPts val="0"/>
              </a:spcAft>
              <a:buSzPct val="100000"/>
              <a:buFont typeface="Arial" charset="0"/>
              <a:buNone/>
              <a:defRPr/>
            </a:pPr>
            <a:endParaRPr lang="en-US" sz="2200" dirty="0">
              <a:solidFill>
                <a:schemeClr val="tx1"/>
              </a:solidFill>
              <a:latin typeface="Times New Roman" pitchFamily="18" charset="0"/>
              <a:cs typeface="Times New Roman" pitchFamily="18" charset="0"/>
            </a:endParaRPr>
          </a:p>
          <a:p>
            <a:pPr eaLnBrk="1" fontAlgn="auto" hangingPunct="1">
              <a:spcAft>
                <a:spcPts val="0"/>
              </a:spcAft>
              <a:buSzPct val="100000"/>
              <a:buFont typeface="Wingdings" pitchFamily="2" charset="2"/>
              <a:buChar char="Ø"/>
              <a:defRPr/>
            </a:pPr>
            <a:r>
              <a:rPr lang="en-US" sz="2200" dirty="0">
                <a:solidFill>
                  <a:schemeClr val="tx1"/>
                </a:solidFill>
                <a:latin typeface="Times New Roman" pitchFamily="18" charset="0"/>
                <a:cs typeface="Times New Roman" pitchFamily="18" charset="0"/>
              </a:rPr>
              <a:t>3-D or 2-D features such as </a:t>
            </a:r>
            <a:r>
              <a:rPr lang="en-US" sz="2200" b="1" dirty="0">
                <a:solidFill>
                  <a:schemeClr val="tx1"/>
                </a:solidFill>
                <a:latin typeface="Times New Roman" pitchFamily="18" charset="0"/>
                <a:cs typeface="Times New Roman" pitchFamily="18" charset="0"/>
              </a:rPr>
              <a:t>shape or surface</a:t>
            </a:r>
            <a:r>
              <a:rPr lang="en-US" sz="2200" dirty="0">
                <a:solidFill>
                  <a:schemeClr val="tx1"/>
                </a:solidFill>
                <a:latin typeface="Times New Roman" pitchFamily="18" charset="0"/>
                <a:cs typeface="Times New Roman" pitchFamily="18" charset="0"/>
              </a:rPr>
              <a:t>, </a:t>
            </a:r>
            <a:r>
              <a:rPr lang="en-US" sz="2200" b="1" dirty="0">
                <a:solidFill>
                  <a:schemeClr val="tx1"/>
                </a:solidFill>
                <a:latin typeface="Times New Roman" pitchFamily="18" charset="0"/>
                <a:cs typeface="Times New Roman" pitchFamily="18" charset="0"/>
              </a:rPr>
              <a:t>patterns, lines</a:t>
            </a:r>
            <a:r>
              <a:rPr lang="en-US" sz="2200" dirty="0">
                <a:solidFill>
                  <a:schemeClr val="tx1"/>
                </a:solidFill>
                <a:latin typeface="Times New Roman" pitchFamily="18" charset="0"/>
                <a:cs typeface="Times New Roman" pitchFamily="18" charset="0"/>
              </a:rPr>
              <a:t> or </a:t>
            </a:r>
            <a:r>
              <a:rPr lang="en-US" sz="2200" b="1" dirty="0">
                <a:solidFill>
                  <a:schemeClr val="tx1"/>
                </a:solidFill>
                <a:latin typeface="Times New Roman" pitchFamily="18" charset="0"/>
                <a:cs typeface="Times New Roman" pitchFamily="18" charset="0"/>
              </a:rPr>
              <a:t>color</a:t>
            </a:r>
            <a:r>
              <a:rPr lang="en-US" sz="2200" dirty="0" smtClean="0">
                <a:solidFill>
                  <a:schemeClr val="tx1"/>
                </a:solidFill>
                <a:latin typeface="Times New Roman" pitchFamily="18" charset="0"/>
                <a:cs typeface="Times New Roman" pitchFamily="18" charset="0"/>
              </a:rPr>
              <a:t>.</a:t>
            </a:r>
          </a:p>
          <a:p>
            <a:pPr marL="0" indent="0" eaLnBrk="1" fontAlgn="auto" hangingPunct="1">
              <a:spcAft>
                <a:spcPts val="0"/>
              </a:spcAft>
              <a:buSzPct val="100000"/>
              <a:buFont typeface="Wingdings" pitchFamily="2" charset="2"/>
              <a:buNone/>
              <a:defRPr/>
            </a:pPr>
            <a:endParaRPr lang="en-US" sz="2200" dirty="0" smtClean="0">
              <a:solidFill>
                <a:schemeClr val="tx1"/>
              </a:solidFill>
              <a:latin typeface="Times New Roman" pitchFamily="18" charset="0"/>
              <a:cs typeface="Times New Roman" pitchFamily="18" charset="0"/>
            </a:endParaRPr>
          </a:p>
          <a:p>
            <a:pPr eaLnBrk="1" fontAlgn="auto" hangingPunct="1">
              <a:spcAft>
                <a:spcPts val="0"/>
              </a:spcAft>
              <a:buSzPct val="100000"/>
              <a:buFont typeface="Wingdings" pitchFamily="2" charset="2"/>
              <a:buChar char="Ø"/>
              <a:defRPr/>
            </a:pPr>
            <a:r>
              <a:rPr lang="en-US" sz="2200" dirty="0" smtClean="0">
                <a:solidFill>
                  <a:schemeClr val="tx1"/>
                </a:solidFill>
                <a:latin typeface="Times New Roman" pitchFamily="18" charset="0"/>
                <a:cs typeface="Times New Roman" pitchFamily="18" charset="0"/>
              </a:rPr>
              <a:t>Industrial </a:t>
            </a:r>
            <a:r>
              <a:rPr lang="en-US" sz="2200" dirty="0">
                <a:solidFill>
                  <a:schemeClr val="tx1"/>
                </a:solidFill>
                <a:latin typeface="Times New Roman" pitchFamily="18" charset="0"/>
                <a:cs typeface="Times New Roman" pitchFamily="18" charset="0"/>
              </a:rPr>
              <a:t>designs are applied to </a:t>
            </a:r>
            <a:r>
              <a:rPr lang="en-US" sz="2200" dirty="0" smtClean="0">
                <a:solidFill>
                  <a:schemeClr val="tx1"/>
                </a:solidFill>
                <a:latin typeface="Times New Roman" pitchFamily="18" charset="0"/>
                <a:cs typeface="Times New Roman" pitchFamily="18" charset="0"/>
              </a:rPr>
              <a:t>products </a:t>
            </a:r>
            <a:r>
              <a:rPr lang="en-US" sz="2200" dirty="0">
                <a:solidFill>
                  <a:schemeClr val="tx1"/>
                </a:solidFill>
                <a:latin typeface="Times New Roman" pitchFamily="18" charset="0"/>
                <a:cs typeface="Times New Roman" pitchFamily="18" charset="0"/>
              </a:rPr>
              <a:t>of industry </a:t>
            </a:r>
            <a:r>
              <a:rPr lang="en-US" sz="2200" dirty="0" smtClean="0">
                <a:solidFill>
                  <a:schemeClr val="tx1"/>
                </a:solidFill>
                <a:latin typeface="Times New Roman" pitchFamily="18" charset="0"/>
                <a:cs typeface="Times New Roman" pitchFamily="18" charset="0"/>
              </a:rPr>
              <a:t>and handicraft, </a:t>
            </a:r>
            <a:r>
              <a:rPr lang="en-US" sz="2200" dirty="0">
                <a:solidFill>
                  <a:schemeClr val="tx1"/>
                </a:solidFill>
                <a:latin typeface="Times New Roman" pitchFamily="18" charset="0"/>
                <a:cs typeface="Times New Roman" pitchFamily="18" charset="0"/>
              </a:rPr>
              <a:t>technical and medical </a:t>
            </a:r>
            <a:r>
              <a:rPr lang="en-US" sz="2200" dirty="0" smtClean="0">
                <a:solidFill>
                  <a:schemeClr val="tx1"/>
                </a:solidFill>
                <a:latin typeface="Times New Roman" pitchFamily="18" charset="0"/>
                <a:cs typeface="Times New Roman" pitchFamily="18" charset="0"/>
              </a:rPr>
              <a:t>instruments, watches</a:t>
            </a:r>
            <a:r>
              <a:rPr lang="en-US" sz="2200" dirty="0">
                <a:solidFill>
                  <a:schemeClr val="tx1"/>
                </a:solidFill>
                <a:latin typeface="Times New Roman" pitchFamily="18" charset="0"/>
                <a:cs typeface="Times New Roman" pitchFamily="18" charset="0"/>
              </a:rPr>
              <a:t>, </a:t>
            </a:r>
            <a:r>
              <a:rPr lang="en-US" sz="2200" dirty="0" smtClean="0">
                <a:solidFill>
                  <a:schemeClr val="tx1"/>
                </a:solidFill>
                <a:latin typeface="Times New Roman" pitchFamily="18" charset="0"/>
                <a:cs typeface="Times New Roman" pitchFamily="18" charset="0"/>
              </a:rPr>
              <a:t>jewelry, house wares, electrical appliances, luxury items, vehicles, architectural structures, textile designs.</a:t>
            </a:r>
          </a:p>
          <a:p>
            <a:pPr eaLnBrk="1" fontAlgn="auto" hangingPunct="1">
              <a:spcAft>
                <a:spcPts val="0"/>
              </a:spcAft>
              <a:buSzPct val="100000"/>
              <a:buFont typeface="Wingdings" pitchFamily="2" charset="2"/>
              <a:buChar char="Ø"/>
              <a:defRPr/>
            </a:pPr>
            <a:endParaRPr lang="en-US" sz="2200" dirty="0">
              <a:solidFill>
                <a:schemeClr val="tx1"/>
              </a:solidFill>
              <a:latin typeface="Times New Roman" pitchFamily="18" charset="0"/>
              <a:cs typeface="Times New Roman" pitchFamily="18" charset="0"/>
            </a:endParaRPr>
          </a:p>
          <a:p>
            <a:pPr eaLnBrk="1" fontAlgn="auto" hangingPunct="1">
              <a:spcAft>
                <a:spcPts val="0"/>
              </a:spcAft>
              <a:buSzPct val="100000"/>
              <a:buFont typeface="Wingdings" pitchFamily="2" charset="2"/>
              <a:buChar char="Ø"/>
              <a:defRPr/>
            </a:pPr>
            <a:r>
              <a:rPr lang="en-US" sz="2200" dirty="0" smtClean="0">
                <a:solidFill>
                  <a:schemeClr val="tx1"/>
                </a:solidFill>
                <a:latin typeface="Times New Roman" pitchFamily="18" charset="0"/>
                <a:cs typeface="Times New Roman" pitchFamily="18" charset="0"/>
              </a:rPr>
              <a:t>Does not protect any technical features of the article to which it is applied to.</a:t>
            </a:r>
          </a:p>
        </p:txBody>
      </p:sp>
      <p:pic>
        <p:nvPicPr>
          <p:cNvPr id="44036" name="Picture 5" descr="Four hole Cylinder Dispenser"/>
          <p:cNvPicPr>
            <a:picLocks noChangeAspect="1" noChangeArrowheads="1"/>
          </p:cNvPicPr>
          <p:nvPr/>
        </p:nvPicPr>
        <p:blipFill>
          <a:blip r:embed="rId2"/>
          <a:srcRect/>
          <a:stretch>
            <a:fillRect/>
          </a:stretch>
        </p:blipFill>
        <p:spPr bwMode="auto">
          <a:xfrm>
            <a:off x="5978525" y="1828800"/>
            <a:ext cx="3165475" cy="2043113"/>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06C57C2C-1402-4E03-B063-E4C21154E888}" type="slidenum">
              <a:rPr lang="en-US" smtClean="0"/>
              <a:pPr>
                <a:defRPr/>
              </a:pPr>
              <a:t>60</a:t>
            </a:fld>
            <a:endParaRPr lang="en-US" dirty="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a:xfrm>
            <a:off x="1944694" y="624110"/>
            <a:ext cx="6683765" cy="823690"/>
          </a:xfrm>
        </p:spPr>
        <p:txBody>
          <a:bodyPr/>
          <a:lstStyle/>
          <a:p>
            <a:r>
              <a:rPr lang="en-US" sz="3200" b="1" dirty="0" smtClean="0">
                <a:solidFill>
                  <a:schemeClr val="tx1"/>
                </a:solidFill>
                <a:latin typeface="Times New Roman" pitchFamily="18" charset="0"/>
                <a:cs typeface="Times New Roman" pitchFamily="18" charset="0"/>
              </a:rPr>
              <a:t>IP- Duration of Term of Protection</a:t>
            </a:r>
          </a:p>
        </p:txBody>
      </p:sp>
      <p:sp>
        <p:nvSpPr>
          <p:cNvPr id="55299" name="Rectangle 3"/>
          <p:cNvSpPr>
            <a:spLocks noGrp="1"/>
          </p:cNvSpPr>
          <p:nvPr>
            <p:ph type="body" idx="4294967295"/>
          </p:nvPr>
        </p:nvSpPr>
        <p:spPr>
          <a:xfrm>
            <a:off x="838200" y="1295400"/>
            <a:ext cx="7790259" cy="5562600"/>
          </a:xfrm>
        </p:spPr>
        <p:txBody>
          <a:bodyPr>
            <a:noAutofit/>
          </a:bodyPr>
          <a:lstStyle/>
          <a:p>
            <a:pPr>
              <a:lnSpc>
                <a:spcPct val="80000"/>
              </a:lnSpc>
            </a:pPr>
            <a:r>
              <a:rPr lang="en-US" sz="2200" dirty="0" smtClean="0">
                <a:solidFill>
                  <a:schemeClr val="tx1"/>
                </a:solidFill>
                <a:latin typeface="Times New Roman" pitchFamily="18" charset="0"/>
                <a:cs typeface="Times New Roman" pitchFamily="18" charset="0"/>
              </a:rPr>
              <a:t>Patents (20 years)</a:t>
            </a:r>
          </a:p>
          <a:p>
            <a:pPr>
              <a:lnSpc>
                <a:spcPct val="80000"/>
              </a:lnSpc>
            </a:pPr>
            <a:r>
              <a:rPr lang="en-US" sz="2200" dirty="0" smtClean="0">
                <a:solidFill>
                  <a:schemeClr val="tx1"/>
                </a:solidFill>
                <a:latin typeface="Times New Roman" pitchFamily="18" charset="0"/>
                <a:cs typeface="Times New Roman" pitchFamily="18" charset="0"/>
              </a:rPr>
              <a:t>Trademarks (10 years + renewals)</a:t>
            </a:r>
          </a:p>
          <a:p>
            <a:pPr>
              <a:lnSpc>
                <a:spcPct val="80000"/>
              </a:lnSpc>
            </a:pPr>
            <a:r>
              <a:rPr lang="en-US" sz="2200" dirty="0" smtClean="0">
                <a:solidFill>
                  <a:schemeClr val="tx1"/>
                </a:solidFill>
                <a:latin typeface="Times New Roman" pitchFamily="18" charset="0"/>
                <a:cs typeface="Times New Roman" pitchFamily="18" charset="0"/>
              </a:rPr>
              <a:t>Copyrights in published literary, dramatic, musical, and artistic works (Lifetime of author +60 years). </a:t>
            </a:r>
          </a:p>
          <a:p>
            <a:pPr>
              <a:lnSpc>
                <a:spcPct val="80000"/>
              </a:lnSpc>
            </a:pPr>
            <a:r>
              <a:rPr lang="en-US" sz="2200" dirty="0" smtClean="0">
                <a:solidFill>
                  <a:schemeClr val="tx1"/>
                </a:solidFill>
                <a:latin typeface="Times New Roman" pitchFamily="18" charset="0"/>
                <a:cs typeface="Times New Roman" pitchFamily="18" charset="0"/>
              </a:rPr>
              <a:t>Copyright in photographs ,cinematographic film, sound recordings –(60 years from year in which it was published)</a:t>
            </a:r>
          </a:p>
          <a:p>
            <a:pPr>
              <a:lnSpc>
                <a:spcPct val="80000"/>
              </a:lnSpc>
            </a:pPr>
            <a:r>
              <a:rPr lang="en-US" sz="2200" dirty="0" smtClean="0">
                <a:solidFill>
                  <a:schemeClr val="tx1"/>
                </a:solidFill>
                <a:latin typeface="Times New Roman" pitchFamily="18" charset="0"/>
                <a:cs typeface="Times New Roman" pitchFamily="18" charset="0"/>
              </a:rPr>
              <a:t>Broadcast reproduction right-(25 years from the beginning of the calendar year next following the year in which the broadcast is made.)</a:t>
            </a:r>
          </a:p>
          <a:p>
            <a:pPr>
              <a:lnSpc>
                <a:spcPct val="80000"/>
              </a:lnSpc>
            </a:pPr>
            <a:r>
              <a:rPr lang="en-US" sz="2200" dirty="0" smtClean="0">
                <a:solidFill>
                  <a:schemeClr val="tx1"/>
                </a:solidFill>
                <a:latin typeface="Times New Roman" pitchFamily="18" charset="0"/>
                <a:cs typeface="Times New Roman" pitchFamily="18" charset="0"/>
              </a:rPr>
              <a:t>Performers right-(25 years from the beginning of the calendar year next following the year in which the performance is made)</a:t>
            </a:r>
          </a:p>
          <a:p>
            <a:pPr>
              <a:lnSpc>
                <a:spcPct val="80000"/>
              </a:lnSpc>
            </a:pPr>
            <a:r>
              <a:rPr lang="en-US" sz="2200" dirty="0" smtClean="0">
                <a:solidFill>
                  <a:schemeClr val="tx1"/>
                </a:solidFill>
                <a:latin typeface="Times New Roman" pitchFamily="18" charset="0"/>
                <a:cs typeface="Times New Roman" pitchFamily="18" charset="0"/>
              </a:rPr>
              <a:t>Industrial designs (10 years+ renewal permitted once for 5 years )</a:t>
            </a:r>
          </a:p>
          <a:p>
            <a:pPr>
              <a:lnSpc>
                <a:spcPct val="80000"/>
              </a:lnSpc>
            </a:pPr>
            <a:r>
              <a:rPr lang="en-US" sz="2200" dirty="0" smtClean="0">
                <a:solidFill>
                  <a:schemeClr val="tx1"/>
                </a:solidFill>
                <a:latin typeface="Times New Roman" pitchFamily="18" charset="0"/>
                <a:cs typeface="Times New Roman" pitchFamily="18" charset="0"/>
              </a:rPr>
              <a:t>Trade-secrets and know how collectively “proprietary technology” (contract period-protected by contract provisions, doctrine  of breach of trust)</a:t>
            </a:r>
          </a:p>
          <a:p>
            <a:pPr>
              <a:lnSpc>
                <a:spcPct val="80000"/>
              </a:lnSpc>
            </a:pPr>
            <a:endParaRPr lang="en-US" sz="2000" dirty="0" smtClean="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9C70AADF-4801-4727-8B6C-2BB82FB22E6B}" type="slidenum">
              <a:rPr lang="en-US" smtClean="0"/>
              <a:pPr>
                <a:defRPr/>
              </a:pPr>
              <a:t>61</a:t>
            </a:fld>
            <a:endParaRPr lang="en-US" dirty="0"/>
          </a:p>
        </p:txBody>
      </p:sp>
    </p:spTree>
    <p:custDataLst>
      <p:tags r:id="rId1"/>
    </p:custData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752600" y="304800"/>
            <a:ext cx="7010400" cy="1143000"/>
          </a:xfrm>
        </p:spPr>
        <p:txBody>
          <a:bodyPr>
            <a:noAutofit/>
          </a:bodyPr>
          <a:lstStyle/>
          <a:p>
            <a:pPr eaLnBrk="1" hangingPunct="1"/>
            <a:r>
              <a:rPr lang="en-US" sz="3200" b="1" dirty="0" smtClean="0">
                <a:latin typeface="Times New Roman" pitchFamily="18" charset="0"/>
                <a:cs typeface="Times New Roman" pitchFamily="18" charset="0"/>
              </a:rPr>
              <a:t>World </a:t>
            </a:r>
            <a:r>
              <a:rPr lang="en-US" sz="3200" b="1" dirty="0" smtClean="0">
                <a:latin typeface="Times New Roman" pitchFamily="18" charset="0"/>
                <a:cs typeface="Times New Roman" pitchFamily="18" charset="0"/>
              </a:rPr>
              <a:t>Intellectual Property </a:t>
            </a:r>
            <a:r>
              <a:rPr lang="en-US" sz="3200" b="1" dirty="0" smtClean="0">
                <a:latin typeface="Times New Roman" pitchFamily="18" charset="0"/>
                <a:cs typeface="Times New Roman" pitchFamily="18" charset="0"/>
              </a:rPr>
              <a:t>Organization (WIPO</a:t>
            </a:r>
            <a:r>
              <a:rPr lang="en-US" sz="3200" b="1" dirty="0" smtClean="0">
                <a:latin typeface="Times New Roman" pitchFamily="18" charset="0"/>
                <a:cs typeface="Times New Roman" pitchFamily="18" charset="0"/>
              </a:rPr>
              <a:t>)</a:t>
            </a:r>
            <a:br>
              <a:rPr lang="en-US" sz="3200" b="1" dirty="0" smtClean="0">
                <a:latin typeface="Times New Roman" pitchFamily="18" charset="0"/>
                <a:cs typeface="Times New Roman" pitchFamily="18" charset="0"/>
              </a:rPr>
            </a:br>
            <a:endParaRPr lang="en-US" sz="3200" b="1" dirty="0" smtClean="0">
              <a:latin typeface="Times New Roman" pitchFamily="18" charset="0"/>
              <a:cs typeface="Times New Roman" pitchFamily="18" charset="0"/>
            </a:endParaRPr>
          </a:p>
        </p:txBody>
      </p:sp>
      <p:sp>
        <p:nvSpPr>
          <p:cNvPr id="19459" name="Content Placeholder 2"/>
          <p:cNvSpPr>
            <a:spLocks noGrp="1"/>
          </p:cNvSpPr>
          <p:nvPr>
            <p:ph idx="1"/>
          </p:nvPr>
        </p:nvSpPr>
        <p:spPr>
          <a:xfrm>
            <a:off x="1143000" y="1524000"/>
            <a:ext cx="7772400" cy="4876800"/>
          </a:xfrm>
        </p:spPr>
        <p:style>
          <a:lnRef idx="2">
            <a:schemeClr val="accent4"/>
          </a:lnRef>
          <a:fillRef idx="1">
            <a:schemeClr val="lt1"/>
          </a:fillRef>
          <a:effectRef idx="0">
            <a:schemeClr val="accent4"/>
          </a:effectRef>
          <a:fontRef idx="minor">
            <a:schemeClr val="dk1"/>
          </a:fontRef>
        </p:style>
        <p:txBody>
          <a:bodyPr>
            <a:normAutofit/>
          </a:bodyPr>
          <a:lstStyle/>
          <a:p>
            <a:pPr algn="just" eaLnBrk="1" hangingPunct="1"/>
            <a:r>
              <a:rPr lang="en-US" sz="2600" dirty="0" smtClean="0">
                <a:latin typeface="Times New Roman" pitchFamily="18" charset="0"/>
                <a:cs typeface="Times New Roman" pitchFamily="18" charset="0"/>
              </a:rPr>
              <a:t>WIPO was </a:t>
            </a:r>
            <a:r>
              <a:rPr lang="en-US" sz="2600" dirty="0" smtClean="0">
                <a:latin typeface="Times New Roman" pitchFamily="18" charset="0"/>
                <a:cs typeface="Times New Roman" pitchFamily="18" charset="0"/>
              </a:rPr>
              <a:t>established in 1970, following the entry into force of the WIPO Convention in </a:t>
            </a:r>
            <a:r>
              <a:rPr lang="en-US" sz="2600" dirty="0" smtClean="0">
                <a:latin typeface="Times New Roman" pitchFamily="18" charset="0"/>
                <a:cs typeface="Times New Roman" pitchFamily="18" charset="0"/>
              </a:rPr>
              <a:t>1967. It has </a:t>
            </a:r>
            <a:r>
              <a:rPr lang="en-US" sz="2600" dirty="0" err="1" smtClean="0">
                <a:latin typeface="Times New Roman" pitchFamily="18" charset="0"/>
                <a:cs typeface="Times New Roman" pitchFamily="18" charset="0"/>
              </a:rPr>
              <a:t>ith</a:t>
            </a:r>
            <a:r>
              <a:rPr lang="en-US" sz="26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a mandate from its Member States to promote the protection of intellectual property throughout the world through cooperation among States and in collaboration with other international organizations. </a:t>
            </a:r>
          </a:p>
          <a:p>
            <a:pPr algn="just" eaLnBrk="1" hangingPunct="1"/>
            <a:endParaRPr lang="en-US" sz="2600" dirty="0" smtClean="0">
              <a:latin typeface="Times New Roman" pitchFamily="18" charset="0"/>
              <a:cs typeface="Times New Roman" pitchFamily="18" charset="0"/>
            </a:endParaRPr>
          </a:p>
          <a:p>
            <a:pPr algn="just" eaLnBrk="1" hangingPunct="1"/>
            <a:r>
              <a:rPr lang="en-US" sz="2600" dirty="0" smtClean="0">
                <a:latin typeface="Times New Roman" pitchFamily="18" charset="0"/>
                <a:cs typeface="Times New Roman" pitchFamily="18" charset="0"/>
              </a:rPr>
              <a:t>The Organization became a specialized agency of the United Nations in 1974. The Director General is </a:t>
            </a:r>
            <a:r>
              <a:rPr lang="en-US" sz="2600" dirty="0" smtClean="0">
                <a:solidFill>
                  <a:srgbClr val="FF0000"/>
                </a:solidFill>
                <a:latin typeface="Times New Roman" pitchFamily="18" charset="0"/>
                <a:cs typeface="Times New Roman" pitchFamily="18" charset="0"/>
              </a:rPr>
              <a:t>Francis </a:t>
            </a:r>
            <a:r>
              <a:rPr lang="en-US" sz="2600" dirty="0" err="1" smtClean="0">
                <a:solidFill>
                  <a:srgbClr val="FF0000"/>
                </a:solidFill>
                <a:latin typeface="Times New Roman" pitchFamily="18" charset="0"/>
                <a:cs typeface="Times New Roman" pitchFamily="18" charset="0"/>
              </a:rPr>
              <a:t>Gurry</a:t>
            </a:r>
            <a:r>
              <a:rPr lang="en-US" sz="2600" dirty="0" smtClean="0">
                <a:solidFill>
                  <a:srgbClr val="FF0000"/>
                </a:solidFill>
                <a:latin typeface="Times New Roman" pitchFamily="18" charset="0"/>
                <a:cs typeface="Times New Roman" pitchFamily="18" charset="0"/>
              </a:rPr>
              <a:t>. </a:t>
            </a:r>
          </a:p>
          <a:p>
            <a:pPr algn="just" eaLnBrk="1" hangingPunct="1"/>
            <a:endParaRPr lang="en-US" sz="2400" dirty="0" smtClean="0"/>
          </a:p>
          <a:p>
            <a:pPr algn="just" eaLnBrk="1" hangingPunct="1"/>
            <a:endParaRPr lang="en-US" sz="2400" dirty="0" smtClean="0"/>
          </a:p>
        </p:txBody>
      </p:sp>
      <p:sp>
        <p:nvSpPr>
          <p:cNvPr id="5" name="Slide Number Placeholder 4"/>
          <p:cNvSpPr>
            <a:spLocks noGrp="1"/>
          </p:cNvSpPr>
          <p:nvPr>
            <p:ph type="sldNum" sz="quarter" idx="12"/>
          </p:nvPr>
        </p:nvSpPr>
        <p:spPr/>
        <p:txBody>
          <a:bodyPr/>
          <a:lstStyle/>
          <a:p>
            <a:pPr>
              <a:defRPr/>
            </a:pPr>
            <a:fld id="{2C8E5AAE-C0D5-4943-A09A-34C05631D30F}" type="slidenum">
              <a:rPr lang="en-US"/>
              <a:pPr>
                <a:defRPr/>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990600" y="304800"/>
            <a:ext cx="7696200" cy="1066800"/>
          </a:xfrm>
        </p:spPr>
        <p:txBody>
          <a:bodyPr>
            <a:noAutofit/>
          </a:bodyPr>
          <a:lstStyle/>
          <a:p>
            <a:pPr algn="ctr" eaLnBrk="1" hangingPunct="1"/>
            <a:r>
              <a:rPr lang="en-US" sz="3200" b="1" dirty="0" smtClean="0">
                <a:latin typeface="Times New Roman" pitchFamily="18" charset="0"/>
                <a:cs typeface="Times New Roman" pitchFamily="18" charset="0"/>
              </a:rPr>
              <a:t>World </a:t>
            </a:r>
            <a:r>
              <a:rPr lang="en-US" sz="3200" b="1" dirty="0" smtClean="0">
                <a:latin typeface="Times New Roman" pitchFamily="18" charset="0"/>
                <a:cs typeface="Times New Roman" pitchFamily="18" charset="0"/>
              </a:rPr>
              <a:t>Intellectual Property Organization </a:t>
            </a:r>
            <a:r>
              <a:rPr lang="en-US" sz="3200" b="1" dirty="0" smtClean="0">
                <a:latin typeface="Times New Roman" pitchFamily="18" charset="0"/>
                <a:cs typeface="Times New Roman" pitchFamily="18" charset="0"/>
              </a:rPr>
              <a:t>(</a:t>
            </a:r>
            <a:r>
              <a:rPr lang="en-US" sz="3200" b="1" dirty="0" smtClean="0">
                <a:latin typeface="Times New Roman" pitchFamily="18" charset="0"/>
                <a:cs typeface="Times New Roman" pitchFamily="18" charset="0"/>
              </a:rPr>
              <a:t>WIPO)</a:t>
            </a:r>
          </a:p>
        </p:txBody>
      </p:sp>
      <p:sp>
        <p:nvSpPr>
          <p:cNvPr id="3" name="Content Placeholder 2"/>
          <p:cNvSpPr>
            <a:spLocks noGrp="1"/>
          </p:cNvSpPr>
          <p:nvPr>
            <p:ph idx="1"/>
          </p:nvPr>
        </p:nvSpPr>
        <p:spPr>
          <a:xfrm>
            <a:off x="1143000" y="1447800"/>
            <a:ext cx="7391400" cy="5008563"/>
          </a:xfrm>
        </p:spPr>
        <p:style>
          <a:lnRef idx="2">
            <a:schemeClr val="accent4"/>
          </a:lnRef>
          <a:fillRef idx="1">
            <a:schemeClr val="lt1"/>
          </a:fillRef>
          <a:effectRef idx="0">
            <a:schemeClr val="accent4"/>
          </a:effectRef>
          <a:fontRef idx="minor">
            <a:schemeClr val="dk1"/>
          </a:fontRef>
        </p:style>
        <p:txBody>
          <a:bodyPr rtlCol="0">
            <a:normAutofit lnSpcReduction="10000"/>
          </a:bodyPr>
          <a:lstStyle/>
          <a:p>
            <a:pPr algn="just" eaLnBrk="1" fontAlgn="auto" hangingPunct="1">
              <a:spcAft>
                <a:spcPts val="0"/>
              </a:spcAft>
              <a:defRPr/>
            </a:pPr>
            <a:endParaRPr lang="en-US" sz="2400" dirty="0" smtClean="0"/>
          </a:p>
          <a:p>
            <a:pPr algn="just" eaLnBrk="1" fontAlgn="auto" hangingPunct="1">
              <a:spcAft>
                <a:spcPts val="0"/>
              </a:spcAft>
              <a:defRPr/>
            </a:pPr>
            <a:r>
              <a:rPr lang="en-US" sz="2400" dirty="0" smtClean="0">
                <a:latin typeface="Times New Roman" pitchFamily="18" charset="0"/>
                <a:cs typeface="Times New Roman" pitchFamily="18" charset="0"/>
              </a:rPr>
              <a:t>Based in Geneva, with an international staff of some 1,300 employees, WIPO counts 184 Member States – more than 90 percent of the world’s countries.</a:t>
            </a:r>
          </a:p>
          <a:p>
            <a:pPr algn="just" eaLnBrk="1" fontAlgn="auto" hangingPunct="1">
              <a:spcAft>
                <a:spcPts val="0"/>
              </a:spcAft>
              <a:defRPr/>
            </a:pPr>
            <a:endParaRPr lang="en-US" sz="2400" dirty="0" smtClean="0">
              <a:latin typeface="Times New Roman" pitchFamily="18" charset="0"/>
              <a:cs typeface="Times New Roman" pitchFamily="18" charset="0"/>
            </a:endParaRPr>
          </a:p>
          <a:p>
            <a:pPr algn="just" eaLnBrk="1" fontAlgn="auto" hangingPunct="1">
              <a:spcAft>
                <a:spcPts val="0"/>
              </a:spcAft>
              <a:defRPr/>
            </a:pPr>
            <a:r>
              <a:rPr lang="en-US" sz="2400" dirty="0" smtClean="0">
                <a:latin typeface="Times New Roman" pitchFamily="18" charset="0"/>
                <a:cs typeface="Times New Roman" pitchFamily="18" charset="0"/>
              </a:rPr>
              <a:t> WIPO is dedicated to developing a balanced and accessible international intellectual property (IP) system, which rewards </a:t>
            </a:r>
          </a:p>
          <a:p>
            <a:pPr lvl="2" algn="just" eaLnBrk="1" fontAlgn="auto" hangingPunct="1">
              <a:spcAft>
                <a:spcPts val="0"/>
              </a:spcAft>
              <a:defRPr/>
            </a:pPr>
            <a:r>
              <a:rPr lang="en-US" sz="2400" dirty="0" smtClean="0">
                <a:solidFill>
                  <a:schemeClr val="tx2">
                    <a:lumMod val="75000"/>
                  </a:schemeClr>
                </a:solidFill>
                <a:latin typeface="Times New Roman" pitchFamily="18" charset="0"/>
                <a:cs typeface="Times New Roman" pitchFamily="18" charset="0"/>
              </a:rPr>
              <a:t>creativity, </a:t>
            </a:r>
          </a:p>
          <a:p>
            <a:pPr lvl="2" algn="just" eaLnBrk="1" fontAlgn="auto" hangingPunct="1">
              <a:spcAft>
                <a:spcPts val="0"/>
              </a:spcAft>
              <a:defRPr/>
            </a:pPr>
            <a:r>
              <a:rPr lang="en-US" sz="2400" dirty="0" smtClean="0">
                <a:solidFill>
                  <a:schemeClr val="tx2">
                    <a:lumMod val="75000"/>
                  </a:schemeClr>
                </a:solidFill>
                <a:latin typeface="Times New Roman" pitchFamily="18" charset="0"/>
                <a:cs typeface="Times New Roman" pitchFamily="18" charset="0"/>
              </a:rPr>
              <a:t>stimulates innovation and </a:t>
            </a:r>
          </a:p>
          <a:p>
            <a:pPr lvl="2" algn="just" eaLnBrk="1" fontAlgn="auto" hangingPunct="1">
              <a:spcAft>
                <a:spcPts val="0"/>
              </a:spcAft>
              <a:defRPr/>
            </a:pPr>
            <a:r>
              <a:rPr lang="en-US" sz="2400" dirty="0" smtClean="0">
                <a:solidFill>
                  <a:schemeClr val="tx2">
                    <a:lumMod val="75000"/>
                  </a:schemeClr>
                </a:solidFill>
                <a:latin typeface="Times New Roman" pitchFamily="18" charset="0"/>
                <a:cs typeface="Times New Roman" pitchFamily="18" charset="0"/>
              </a:rPr>
              <a:t>contributes to economic development while safeguarding the public interest.</a:t>
            </a:r>
          </a:p>
          <a:p>
            <a:pPr algn="just" eaLnBrk="1" fontAlgn="auto" hangingPunct="1">
              <a:spcAft>
                <a:spcPts val="0"/>
              </a:spcAft>
              <a:defRPr/>
            </a:pPr>
            <a:endParaRPr lang="en-US" sz="2400" dirty="0"/>
          </a:p>
        </p:txBody>
      </p:sp>
      <p:sp>
        <p:nvSpPr>
          <p:cNvPr id="5" name="Slide Number Placeholder 4"/>
          <p:cNvSpPr>
            <a:spLocks noGrp="1"/>
          </p:cNvSpPr>
          <p:nvPr>
            <p:ph type="sldNum" sz="quarter" idx="12"/>
          </p:nvPr>
        </p:nvSpPr>
        <p:spPr/>
        <p:txBody>
          <a:bodyPr/>
          <a:lstStyle/>
          <a:p>
            <a:pPr>
              <a:defRPr/>
            </a:pPr>
            <a:fld id="{FF03ED9A-DAD0-470A-ABA0-33C50F769D1A}" type="slidenum">
              <a:rPr lang="en-US"/>
              <a:pPr>
                <a:defRPr/>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a:bodyPr>
          <a:lstStyle/>
          <a:p>
            <a:pPr algn="ctr" eaLnBrk="1" hangingPunct="1"/>
            <a:r>
              <a:rPr lang="en-US" sz="3200" b="1" dirty="0" smtClean="0">
                <a:latin typeface="Times New Roman" pitchFamily="18" charset="0"/>
                <a:cs typeface="Times New Roman" pitchFamily="18" charset="0"/>
              </a:rPr>
              <a:t>WIPO – Mission </a:t>
            </a:r>
            <a:r>
              <a:rPr lang="en-US" sz="3200" b="1" dirty="0" smtClean="0">
                <a:latin typeface="Times New Roman" pitchFamily="18" charset="0"/>
                <a:cs typeface="Times New Roman" pitchFamily="18" charset="0"/>
              </a:rPr>
              <a:t>Statement</a:t>
            </a:r>
          </a:p>
        </p:txBody>
      </p:sp>
      <p:sp>
        <p:nvSpPr>
          <p:cNvPr id="21507" name="Rectangle 3"/>
          <p:cNvSpPr>
            <a:spLocks noGrp="1" noChangeArrowheads="1"/>
          </p:cNvSpPr>
          <p:nvPr>
            <p:ph idx="1"/>
          </p:nvPr>
        </p:nvSpPr>
        <p:spPr>
          <a:xfrm>
            <a:off x="1066800" y="1609725"/>
            <a:ext cx="7696200" cy="4846638"/>
          </a:xfrm>
        </p:spPr>
        <p:style>
          <a:lnRef idx="2">
            <a:schemeClr val="accent4"/>
          </a:lnRef>
          <a:fillRef idx="1">
            <a:schemeClr val="lt1"/>
          </a:fillRef>
          <a:effectRef idx="0">
            <a:schemeClr val="accent4"/>
          </a:effectRef>
          <a:fontRef idx="minor">
            <a:schemeClr val="dk1"/>
          </a:fontRef>
        </p:style>
        <p:txBody>
          <a:bodyPr/>
          <a:lstStyle/>
          <a:p>
            <a:pPr algn="just" eaLnBrk="1" hangingPunct="1"/>
            <a:r>
              <a:rPr lang="en-US" sz="2400" dirty="0" smtClean="0">
                <a:solidFill>
                  <a:srgbClr val="231F20"/>
                </a:solidFill>
                <a:latin typeface="Times New Roman" pitchFamily="18" charset="0"/>
                <a:cs typeface="Times New Roman" pitchFamily="18" charset="0"/>
              </a:rPr>
              <a:t>To promote through international cooperation the creation, dissemination, use and protection of works of the human spirit for the economic, cultural and social progress of all mankind.</a:t>
            </a:r>
          </a:p>
          <a:p>
            <a:pPr algn="just" eaLnBrk="1" hangingPunct="1"/>
            <a:endParaRPr lang="en-US" sz="2400" dirty="0" smtClean="0">
              <a:latin typeface="Times New Roman" pitchFamily="18" charset="0"/>
              <a:cs typeface="Times New Roman" pitchFamily="18" charset="0"/>
            </a:endParaRPr>
          </a:p>
          <a:p>
            <a:pPr algn="just" eaLnBrk="1" hangingPunct="1"/>
            <a:r>
              <a:rPr lang="en-US" sz="2400" dirty="0" smtClean="0">
                <a:latin typeface="Times New Roman" pitchFamily="18" charset="0"/>
                <a:cs typeface="Times New Roman" pitchFamily="18" charset="0"/>
              </a:rPr>
              <a:t>WIPO’s objectives are to promote intellectual property protection throughout the world through cooperation among states and, where appropriate, in collaboration with any other international organization. </a:t>
            </a:r>
          </a:p>
          <a:p>
            <a:pPr algn="just" eaLnBrk="1" hangingPunct="1"/>
            <a:endParaRPr lang="en-US" sz="2400" dirty="0" smtClean="0">
              <a:solidFill>
                <a:srgbClr val="231F20"/>
              </a:solidFill>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a:defRPr/>
            </a:pPr>
            <a:fld id="{C48A7F68-FCB9-447E-8128-F44A40FF17C9}" type="slidenum">
              <a:rPr lang="en-US"/>
              <a:pPr>
                <a:defRPr/>
              </a:pPr>
              <a:t>64</a:t>
            </a:fld>
            <a:endParaRPr lang="en-US"/>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19200" y="533400"/>
            <a:ext cx="7239000" cy="822325"/>
          </a:xfrm>
        </p:spPr>
        <p:txBody>
          <a:bodyPr>
            <a:noAutofit/>
          </a:bodyPr>
          <a:lstStyle/>
          <a:p>
            <a:pPr eaLnBrk="1" hangingPunct="1"/>
            <a:r>
              <a:rPr lang="en-US" sz="3000" b="1" dirty="0" smtClean="0">
                <a:solidFill>
                  <a:schemeClr val="tx1"/>
                </a:solidFill>
                <a:latin typeface="Times New Roman" pitchFamily="18" charset="0"/>
                <a:cs typeface="Times New Roman" pitchFamily="18" charset="0"/>
              </a:rPr>
              <a:t>WIPO – Protection </a:t>
            </a:r>
            <a:r>
              <a:rPr lang="en-US" sz="3000" b="1" dirty="0" smtClean="0">
                <a:solidFill>
                  <a:schemeClr val="tx1"/>
                </a:solidFill>
                <a:latin typeface="Times New Roman" pitchFamily="18" charset="0"/>
                <a:cs typeface="Times New Roman" pitchFamily="18" charset="0"/>
              </a:rPr>
              <a:t>of intellectual </a:t>
            </a:r>
            <a:r>
              <a:rPr lang="en-US" sz="3000" b="1" dirty="0" smtClean="0">
                <a:solidFill>
                  <a:schemeClr val="tx1"/>
                </a:solidFill>
                <a:latin typeface="Times New Roman" pitchFamily="18" charset="0"/>
                <a:cs typeface="Times New Roman" pitchFamily="18" charset="0"/>
              </a:rPr>
              <a:t>property</a:t>
            </a:r>
            <a:endParaRPr lang="en-US" sz="3000" b="1" dirty="0" smtClean="0">
              <a:solidFill>
                <a:schemeClr val="tx1"/>
              </a:solidFill>
              <a:latin typeface="Times New Roman" pitchFamily="18" charset="0"/>
              <a:cs typeface="Times New Roman" pitchFamily="18" charset="0"/>
            </a:endParaRPr>
          </a:p>
        </p:txBody>
      </p:sp>
      <p:sp>
        <p:nvSpPr>
          <p:cNvPr id="28675" name="Content Placeholder 2"/>
          <p:cNvSpPr>
            <a:spLocks noGrp="1"/>
          </p:cNvSpPr>
          <p:nvPr>
            <p:ph idx="1"/>
          </p:nvPr>
        </p:nvSpPr>
        <p:spPr>
          <a:xfrm>
            <a:off x="990600" y="1676400"/>
            <a:ext cx="7772400" cy="4856163"/>
          </a:xfrm>
        </p:spPr>
        <p:style>
          <a:lnRef idx="2">
            <a:schemeClr val="accent4"/>
          </a:lnRef>
          <a:fillRef idx="1">
            <a:schemeClr val="lt1"/>
          </a:fillRef>
          <a:effectRef idx="0">
            <a:schemeClr val="accent4"/>
          </a:effectRef>
          <a:fontRef idx="minor">
            <a:schemeClr val="dk1"/>
          </a:fontRef>
        </p:style>
        <p:txBody>
          <a:bodyPr rtlCol="0">
            <a:normAutofit/>
          </a:bodyPr>
          <a:lstStyle/>
          <a:p>
            <a:pPr algn="just" eaLnBrk="1" fontAlgn="auto" hangingPunct="1">
              <a:spcAft>
                <a:spcPts val="0"/>
              </a:spcAft>
              <a:defRPr/>
            </a:pPr>
            <a:r>
              <a:rPr lang="en-US" sz="2400" dirty="0" smtClean="0">
                <a:solidFill>
                  <a:schemeClr val="tx1"/>
                </a:solidFill>
                <a:latin typeface="Times New Roman" pitchFamily="18" charset="0"/>
                <a:cs typeface="Times New Roman" pitchFamily="18" charset="0"/>
              </a:rPr>
              <a:t>As part of the United Nations system of specialized agencies, WIPO serves as a forum for its Member States to establish and harmonize rules and practices for the protection of intellectual property rights.</a:t>
            </a:r>
          </a:p>
          <a:p>
            <a:pPr algn="just" eaLnBrk="1" fontAlgn="auto" hangingPunct="1">
              <a:spcAft>
                <a:spcPts val="0"/>
              </a:spcAft>
              <a:defRPr/>
            </a:pPr>
            <a:endParaRPr lang="en-US" sz="2400" dirty="0" smtClean="0">
              <a:solidFill>
                <a:schemeClr val="tx1"/>
              </a:solidFill>
              <a:latin typeface="Times New Roman" pitchFamily="18" charset="0"/>
              <a:cs typeface="Times New Roman" pitchFamily="18" charset="0"/>
            </a:endParaRPr>
          </a:p>
          <a:p>
            <a:pPr algn="just" eaLnBrk="1" fontAlgn="auto" hangingPunct="1">
              <a:spcAft>
                <a:spcPts val="0"/>
              </a:spcAft>
              <a:defRPr/>
            </a:pPr>
            <a:r>
              <a:rPr lang="en-US" sz="2400" dirty="0" smtClean="0">
                <a:solidFill>
                  <a:schemeClr val="tx1"/>
                </a:solidFill>
                <a:latin typeface="Times New Roman" pitchFamily="18" charset="0"/>
                <a:cs typeface="Times New Roman" pitchFamily="18" charset="0"/>
              </a:rPr>
              <a:t>WIPO also services global registration systems for trademarks, industrial designs and appellations of origin, and a global filing system for patents. </a:t>
            </a:r>
          </a:p>
        </p:txBody>
      </p:sp>
      <p:sp>
        <p:nvSpPr>
          <p:cNvPr id="5" name="Slide Number Placeholder 4"/>
          <p:cNvSpPr>
            <a:spLocks noGrp="1"/>
          </p:cNvSpPr>
          <p:nvPr>
            <p:ph type="sldNum" sz="quarter" idx="12"/>
          </p:nvPr>
        </p:nvSpPr>
        <p:spPr/>
        <p:txBody>
          <a:bodyPr/>
          <a:lstStyle/>
          <a:p>
            <a:pPr>
              <a:defRPr/>
            </a:pPr>
            <a:fld id="{E6AA42DB-6B89-4C29-8B9C-6218FFDD0473}" type="slidenum">
              <a:rPr lang="en-US"/>
              <a:pPr>
                <a:defRPr/>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1752600" y="685800"/>
            <a:ext cx="7086600" cy="5770563"/>
          </a:xfrm>
        </p:spPr>
        <p:style>
          <a:lnRef idx="2">
            <a:schemeClr val="accent4"/>
          </a:lnRef>
          <a:fillRef idx="1">
            <a:schemeClr val="lt1"/>
          </a:fillRef>
          <a:effectRef idx="0">
            <a:schemeClr val="accent4"/>
          </a:effectRef>
          <a:fontRef idx="minor">
            <a:schemeClr val="dk1"/>
          </a:fontRef>
        </p:style>
        <p:txBody>
          <a:bodyPr>
            <a:normAutofit/>
          </a:bodyPr>
          <a:lstStyle/>
          <a:p>
            <a:pPr eaLnBrk="1" hangingPunct="1"/>
            <a:r>
              <a:rPr lang="en-US" sz="2400" dirty="0" smtClean="0">
                <a:latin typeface="Times New Roman" pitchFamily="18" charset="0"/>
                <a:cs typeface="Times New Roman" pitchFamily="18" charset="0"/>
              </a:rPr>
              <a:t>An agreement on cooperation between WIPO and the WTO came into force on 1 January 1996. </a:t>
            </a:r>
          </a:p>
          <a:p>
            <a:pPr eaLnBrk="1" hangingPunct="1"/>
            <a:endParaRPr lang="en-US" sz="2400" dirty="0" smtClean="0">
              <a:latin typeface="Times New Roman" pitchFamily="18" charset="0"/>
              <a:cs typeface="Times New Roman" pitchFamily="18" charset="0"/>
            </a:endParaRPr>
          </a:p>
          <a:p>
            <a:pPr eaLnBrk="1" hangingPunct="1"/>
            <a:r>
              <a:rPr lang="en-US" sz="2400" dirty="0" smtClean="0">
                <a:latin typeface="Times New Roman" pitchFamily="18" charset="0"/>
                <a:cs typeface="Times New Roman" pitchFamily="18" charset="0"/>
              </a:rPr>
              <a:t>The agreement provides cooperation in three main areas:</a:t>
            </a:r>
          </a:p>
          <a:p>
            <a:pPr lvl="1" eaLnBrk="1" hangingPunct="1"/>
            <a:r>
              <a:rPr lang="en-US" sz="2400" dirty="0" smtClean="0">
                <a:latin typeface="Times New Roman" pitchFamily="18" charset="0"/>
                <a:cs typeface="Times New Roman" pitchFamily="18" charset="0"/>
              </a:rPr>
              <a:t>notification of, access to and translation of national laws and regulations</a:t>
            </a:r>
          </a:p>
          <a:p>
            <a:pPr lvl="1" eaLnBrk="1" hangingPunct="1"/>
            <a:r>
              <a:rPr lang="en-US" sz="2400" dirty="0" smtClean="0">
                <a:latin typeface="Times New Roman" pitchFamily="18" charset="0"/>
                <a:cs typeface="Times New Roman" pitchFamily="18" charset="0"/>
              </a:rPr>
              <a:t>implementation of procedures for the protection of national emblems</a:t>
            </a:r>
          </a:p>
          <a:p>
            <a:pPr lvl="1" eaLnBrk="1" hangingPunct="1"/>
            <a:r>
              <a:rPr lang="en-US" sz="2400" dirty="0" smtClean="0">
                <a:latin typeface="Times New Roman" pitchFamily="18" charset="0"/>
                <a:cs typeface="Times New Roman" pitchFamily="18" charset="0"/>
              </a:rPr>
              <a:t>and technical cooperation.</a:t>
            </a:r>
          </a:p>
          <a:p>
            <a:pPr eaLnBrk="1" hangingPunct="1"/>
            <a:endParaRPr lang="en-US" sz="2400" dirty="0" smtClean="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C60D6660-1995-40FC-9EBF-FF155074846D}" type="slidenum">
              <a:rPr lang="en-US"/>
              <a:pPr>
                <a:defRPr/>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04800"/>
            <a:ext cx="7924800" cy="685800"/>
          </a:xfrm>
        </p:spPr>
        <p:txBody>
          <a:bodyPr rtlCol="0">
            <a:normAutofit/>
          </a:bodyPr>
          <a:lstStyle/>
          <a:p>
            <a:pPr algn="ctr" eaLnBrk="1" fontAlgn="auto" hangingPunct="1">
              <a:spcAft>
                <a:spcPts val="0"/>
              </a:spcAft>
              <a:defRPr/>
            </a:pPr>
            <a:r>
              <a:rPr lang="en-US" sz="3200" b="1" dirty="0" smtClean="0">
                <a:latin typeface="Times New Roman" pitchFamily="18" charset="0"/>
                <a:cs typeface="Times New Roman" pitchFamily="18" charset="0"/>
              </a:rPr>
              <a:t>Case Studies </a:t>
            </a:r>
            <a:r>
              <a:rPr lang="en-US" sz="3200" b="1" dirty="0" smtClean="0">
                <a:latin typeface="Times New Roman" pitchFamily="18" charset="0"/>
                <a:cs typeface="Times New Roman" pitchFamily="18" charset="0"/>
              </a:rPr>
              <a:t>– IP </a:t>
            </a:r>
            <a:r>
              <a:rPr lang="en-US" sz="3200" b="1" dirty="0" smtClean="0">
                <a:latin typeface="Times New Roman" pitchFamily="18" charset="0"/>
                <a:cs typeface="Times New Roman" pitchFamily="18" charset="0"/>
              </a:rPr>
              <a:t>Protection</a:t>
            </a:r>
            <a:endParaRPr lang="en-US" sz="3200" b="1" dirty="0">
              <a:latin typeface="Times New Roman" pitchFamily="18" charset="0"/>
              <a:cs typeface="Times New Roman" pitchFamily="18" charset="0"/>
            </a:endParaRPr>
          </a:p>
        </p:txBody>
      </p:sp>
      <p:sp>
        <p:nvSpPr>
          <p:cNvPr id="41987" name="Content Placeholder 2"/>
          <p:cNvSpPr>
            <a:spLocks noGrp="1"/>
          </p:cNvSpPr>
          <p:nvPr>
            <p:ph idx="1"/>
          </p:nvPr>
        </p:nvSpPr>
        <p:spPr>
          <a:xfrm>
            <a:off x="1219200" y="1066800"/>
            <a:ext cx="7620000" cy="5389563"/>
          </a:xfrm>
        </p:spPr>
        <p:style>
          <a:lnRef idx="2">
            <a:schemeClr val="accent4"/>
          </a:lnRef>
          <a:fillRef idx="1">
            <a:schemeClr val="lt1"/>
          </a:fillRef>
          <a:effectRef idx="0">
            <a:schemeClr val="accent4"/>
          </a:effectRef>
          <a:fontRef idx="minor">
            <a:schemeClr val="dk1"/>
          </a:fontRef>
        </p:style>
        <p:txBody>
          <a:bodyPr>
            <a:noAutofit/>
          </a:bodyPr>
          <a:lstStyle/>
          <a:p>
            <a:pPr algn="just" eaLnBrk="1" hangingPunct="1"/>
            <a:r>
              <a:rPr lang="en-US" sz="2400" dirty="0" smtClean="0">
                <a:latin typeface="Times New Roman" pitchFamily="18" charset="0"/>
                <a:cs typeface="Times New Roman" pitchFamily="18" charset="0"/>
              </a:rPr>
              <a:t>New Delhi Aug28, 2002. Central Bureau of </a:t>
            </a:r>
            <a:r>
              <a:rPr lang="en-US" sz="2400" dirty="0" smtClean="0">
                <a:latin typeface="Times New Roman" pitchFamily="18" charset="0"/>
                <a:cs typeface="Times New Roman" pitchFamily="18" charset="0"/>
              </a:rPr>
              <a:t>Investigation (CBI) </a:t>
            </a:r>
            <a:r>
              <a:rPr lang="en-US" sz="2400" dirty="0" smtClean="0">
                <a:latin typeface="Times New Roman" pitchFamily="18" charset="0"/>
                <a:cs typeface="Times New Roman" pitchFamily="18" charset="0"/>
              </a:rPr>
              <a:t>officials in New Delhi nabbed </a:t>
            </a:r>
            <a:r>
              <a:rPr lang="en-US" sz="2400" dirty="0" err="1" smtClean="0">
                <a:latin typeface="Times New Roman" pitchFamily="18" charset="0"/>
                <a:cs typeface="Times New Roman" pitchFamily="18" charset="0"/>
              </a:rPr>
              <a:t>Shekhar</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Verma</a:t>
            </a:r>
            <a:r>
              <a:rPr lang="en-US" sz="2400" dirty="0" smtClean="0">
                <a:latin typeface="Times New Roman" pitchFamily="18" charset="0"/>
                <a:cs typeface="Times New Roman" pitchFamily="18" charset="0"/>
              </a:rPr>
              <a:t>, a former employee of Mumbai-based Geometric Software Solutions Company and a computer engineer from the Indian Institute of Technology, </a:t>
            </a:r>
            <a:r>
              <a:rPr lang="en-US" sz="2400" dirty="0" err="1" smtClean="0">
                <a:latin typeface="Times New Roman" pitchFamily="18" charset="0"/>
                <a:cs typeface="Times New Roman" pitchFamily="18" charset="0"/>
              </a:rPr>
              <a:t>Kharagpur</a:t>
            </a:r>
            <a:r>
              <a:rPr lang="en-US" sz="2400" dirty="0" smtClean="0">
                <a:latin typeface="Times New Roman" pitchFamily="18" charset="0"/>
                <a:cs typeface="Times New Roman" pitchFamily="18" charset="0"/>
              </a:rPr>
              <a:t>.  </a:t>
            </a:r>
          </a:p>
          <a:p>
            <a:pPr algn="just" eaLnBrk="1" hangingPunct="1"/>
            <a:endParaRPr lang="en-US" sz="2400" dirty="0" smtClean="0">
              <a:latin typeface="Times New Roman" pitchFamily="18" charset="0"/>
              <a:cs typeface="Times New Roman" pitchFamily="18" charset="0"/>
            </a:endParaRPr>
          </a:p>
          <a:p>
            <a:pPr algn="just" eaLnBrk="1" hangingPunct="1"/>
            <a:r>
              <a:rPr lang="en-US" sz="2400" dirty="0" smtClean="0">
                <a:latin typeface="Times New Roman" pitchFamily="18" charset="0"/>
                <a:cs typeface="Times New Roman" pitchFamily="18" charset="0"/>
              </a:rPr>
              <a:t>It turned out that </a:t>
            </a:r>
            <a:r>
              <a:rPr lang="en-US" sz="2400" dirty="0" err="1" smtClean="0">
                <a:latin typeface="Times New Roman" pitchFamily="18" charset="0"/>
                <a:cs typeface="Times New Roman" pitchFamily="18" charset="0"/>
              </a:rPr>
              <a:t>Verma</a:t>
            </a:r>
            <a:r>
              <a:rPr lang="en-US" sz="2400" dirty="0" smtClean="0">
                <a:latin typeface="Times New Roman" pitchFamily="18" charset="0"/>
                <a:cs typeface="Times New Roman" pitchFamily="18" charset="0"/>
              </a:rPr>
              <a:t> was accused of stealing $60 million worth of source code of a software product of Geometric Software's US-based client, </a:t>
            </a:r>
            <a:r>
              <a:rPr lang="en-US" sz="2400" dirty="0" err="1" smtClean="0">
                <a:latin typeface="Times New Roman" pitchFamily="18" charset="0"/>
                <a:cs typeface="Times New Roman" pitchFamily="18" charset="0"/>
              </a:rPr>
              <a:t>SolidWorks</a:t>
            </a:r>
            <a:r>
              <a:rPr lang="en-US" sz="2400" dirty="0" smtClean="0">
                <a:latin typeface="Times New Roman" pitchFamily="18" charset="0"/>
                <a:cs typeface="Times New Roman" pitchFamily="18" charset="0"/>
              </a:rPr>
              <a:t>, and trying to sell them to other companies for a fortune. </a:t>
            </a:r>
          </a:p>
          <a:p>
            <a:pPr algn="just" eaLnBrk="1" hangingPunct="1"/>
            <a:endParaRPr lang="en-US" sz="2400" dirty="0" smtClean="0">
              <a:latin typeface="Times New Roman" pitchFamily="18" charset="0"/>
              <a:cs typeface="Times New Roman" pitchFamily="18" charset="0"/>
            </a:endParaRPr>
          </a:p>
          <a:p>
            <a:pPr algn="just" eaLnBrk="1" hangingPunct="1"/>
            <a:r>
              <a:rPr lang="en-US" sz="2400" dirty="0" smtClean="0">
                <a:latin typeface="Times New Roman" pitchFamily="18" charset="0"/>
                <a:cs typeface="Times New Roman" pitchFamily="18" charset="0"/>
              </a:rPr>
              <a:t>The American firm has the exclusive rights over the software. </a:t>
            </a:r>
          </a:p>
        </p:txBody>
      </p:sp>
      <p:sp>
        <p:nvSpPr>
          <p:cNvPr id="5" name="Slide Number Placeholder 4"/>
          <p:cNvSpPr>
            <a:spLocks noGrp="1"/>
          </p:cNvSpPr>
          <p:nvPr>
            <p:ph type="sldNum" sz="quarter" idx="12"/>
          </p:nvPr>
        </p:nvSpPr>
        <p:spPr/>
        <p:txBody>
          <a:bodyPr/>
          <a:lstStyle/>
          <a:p>
            <a:pPr>
              <a:defRPr/>
            </a:pPr>
            <a:fld id="{1BBA41BE-5D33-41AA-9E02-75D9866513DC}" type="slidenum">
              <a:rPr lang="en-US"/>
              <a:pPr>
                <a:defRPr/>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a:xfrm>
            <a:off x="1371600" y="609600"/>
            <a:ext cx="7467600" cy="5846763"/>
          </a:xfrm>
        </p:spPr>
        <p:style>
          <a:lnRef idx="2">
            <a:schemeClr val="accent4"/>
          </a:lnRef>
          <a:fillRef idx="1">
            <a:schemeClr val="lt1"/>
          </a:fillRef>
          <a:effectRef idx="0">
            <a:schemeClr val="accent4"/>
          </a:effectRef>
          <a:fontRef idx="minor">
            <a:schemeClr val="dk1"/>
          </a:fontRef>
        </p:style>
        <p:txBody>
          <a:bodyPr rtlCol="0">
            <a:normAutofit/>
          </a:bodyPr>
          <a:lstStyle/>
          <a:p>
            <a:pPr algn="just" eaLnBrk="1" fontAlgn="auto" hangingPunct="1">
              <a:spcAft>
                <a:spcPts val="0"/>
              </a:spcAft>
              <a:defRPr/>
            </a:pPr>
            <a:r>
              <a:rPr lang="en-US" sz="2400" b="1" dirty="0" smtClean="0">
                <a:latin typeface="Times New Roman" pitchFamily="18" charset="0"/>
                <a:cs typeface="Times New Roman" pitchFamily="18" charset="0"/>
              </a:rPr>
              <a:t>Calcutta, 7 April 2000: </a:t>
            </a:r>
          </a:p>
          <a:p>
            <a:pPr algn="just" eaLnBrk="1" fontAlgn="auto" hangingPunct="1">
              <a:spcAft>
                <a:spcPts val="0"/>
              </a:spcAft>
              <a:defRPr/>
            </a:pPr>
            <a:endParaRPr lang="en-US" sz="2400" dirty="0" smtClean="0">
              <a:latin typeface="Times New Roman" pitchFamily="18" charset="0"/>
              <a:cs typeface="Times New Roman" pitchFamily="18" charset="0"/>
            </a:endParaRPr>
          </a:p>
          <a:p>
            <a:pPr algn="just" eaLnBrk="1" fontAlgn="auto" hangingPunct="1">
              <a:spcAft>
                <a:spcPts val="0"/>
              </a:spcAft>
              <a:defRPr/>
            </a:pPr>
            <a:r>
              <a:rPr lang="en-US" sz="2400" dirty="0" smtClean="0">
                <a:latin typeface="Times New Roman" pitchFamily="18" charset="0"/>
                <a:cs typeface="Times New Roman" pitchFamily="18" charset="0"/>
              </a:rPr>
              <a:t>The Enforcement Branch, Calcutta police with the assistance from </a:t>
            </a:r>
            <a:r>
              <a:rPr lang="en-US" sz="2400" dirty="0" err="1" smtClean="0">
                <a:latin typeface="Times New Roman" pitchFamily="18" charset="0"/>
                <a:cs typeface="Times New Roman" pitchFamily="18" charset="0"/>
              </a:rPr>
              <a:t>Nasscom</a:t>
            </a:r>
            <a:r>
              <a:rPr lang="en-US" sz="2400" dirty="0" smtClean="0">
                <a:latin typeface="Times New Roman" pitchFamily="18" charset="0"/>
                <a:cs typeface="Times New Roman" pitchFamily="18" charset="0"/>
              </a:rPr>
              <a:t> and BSA, seized pirated software worth of Rs. 2.61 </a:t>
            </a:r>
            <a:r>
              <a:rPr lang="en-US" sz="2400" dirty="0" err="1" smtClean="0">
                <a:latin typeface="Times New Roman" pitchFamily="18" charset="0"/>
                <a:cs typeface="Times New Roman" pitchFamily="18" charset="0"/>
              </a:rPr>
              <a:t>crore</a:t>
            </a:r>
            <a:r>
              <a:rPr lang="en-US" sz="2400" dirty="0" smtClean="0">
                <a:latin typeface="Times New Roman" pitchFamily="18" charset="0"/>
                <a:cs typeface="Times New Roman" pitchFamily="18" charset="0"/>
              </a:rPr>
              <a:t> (US$ 6,08,000) from companies while conducting raids in the city. </a:t>
            </a:r>
          </a:p>
          <a:p>
            <a:pPr algn="just" eaLnBrk="1" fontAlgn="auto" hangingPunct="1">
              <a:spcAft>
                <a:spcPts val="0"/>
              </a:spcAft>
              <a:defRPr/>
            </a:pPr>
            <a:endParaRPr lang="en-US" sz="2400" dirty="0" smtClean="0">
              <a:latin typeface="Times New Roman" pitchFamily="18" charset="0"/>
              <a:cs typeface="Times New Roman" pitchFamily="18" charset="0"/>
            </a:endParaRPr>
          </a:p>
          <a:p>
            <a:pPr algn="just" eaLnBrk="1" fontAlgn="auto" hangingPunct="1">
              <a:spcAft>
                <a:spcPts val="0"/>
              </a:spcAft>
              <a:defRPr/>
            </a:pPr>
            <a:r>
              <a:rPr lang="en-US" sz="2400" dirty="0" smtClean="0">
                <a:latin typeface="Times New Roman" pitchFamily="18" charset="0"/>
                <a:cs typeface="Times New Roman" pitchFamily="18" charset="0"/>
              </a:rPr>
              <a:t>4 persons, including owners, partners and senior level employees of the companies, were arrested for this offence. </a:t>
            </a:r>
          </a:p>
          <a:p>
            <a:pPr algn="just" eaLnBrk="1" fontAlgn="auto" hangingPunct="1">
              <a:spcAft>
                <a:spcPts val="0"/>
              </a:spcAft>
              <a:defRPr/>
            </a:pPr>
            <a:endParaRPr lang="en-US" sz="2400" dirty="0" smtClean="0">
              <a:latin typeface="Times New Roman" pitchFamily="18" charset="0"/>
              <a:cs typeface="Times New Roman" pitchFamily="18" charset="0"/>
            </a:endParaRPr>
          </a:p>
          <a:p>
            <a:pPr algn="just" eaLnBrk="1" fontAlgn="auto" hangingPunct="1">
              <a:spcAft>
                <a:spcPts val="0"/>
              </a:spcAft>
              <a:defRPr/>
            </a:pPr>
            <a:r>
              <a:rPr lang="en-US" sz="2400" dirty="0" smtClean="0">
                <a:latin typeface="Times New Roman" pitchFamily="18" charset="0"/>
                <a:cs typeface="Times New Roman" pitchFamily="18" charset="0"/>
              </a:rPr>
              <a:t>The police recovered around 636 CDs, and 2 computers loaded with pirated software. </a:t>
            </a:r>
          </a:p>
        </p:txBody>
      </p:sp>
      <p:sp>
        <p:nvSpPr>
          <p:cNvPr id="5" name="Slide Number Placeholder 4"/>
          <p:cNvSpPr>
            <a:spLocks noGrp="1"/>
          </p:cNvSpPr>
          <p:nvPr>
            <p:ph type="sldNum" sz="quarter" idx="12"/>
          </p:nvPr>
        </p:nvSpPr>
        <p:spPr/>
        <p:txBody>
          <a:bodyPr/>
          <a:lstStyle/>
          <a:p>
            <a:pPr>
              <a:defRPr/>
            </a:pPr>
            <a:fld id="{7BD4DB06-68B2-4780-AECC-D6E170DF7E15}" type="slidenum">
              <a:rPr lang="en-US"/>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1219200" y="381000"/>
            <a:ext cx="7467600" cy="6075363"/>
          </a:xfrm>
        </p:spPr>
        <p:style>
          <a:lnRef idx="2">
            <a:schemeClr val="accent4"/>
          </a:lnRef>
          <a:fillRef idx="1">
            <a:schemeClr val="lt1"/>
          </a:fillRef>
          <a:effectRef idx="0">
            <a:schemeClr val="accent4"/>
          </a:effectRef>
          <a:fontRef idx="minor">
            <a:schemeClr val="dk1"/>
          </a:fontRef>
        </p:style>
        <p:txBody>
          <a:bodyPr rtlCol="0">
            <a:normAutofit fontScale="92500" lnSpcReduction="10000"/>
          </a:bodyPr>
          <a:lstStyle/>
          <a:p>
            <a:pPr algn="just" eaLnBrk="1" fontAlgn="auto" hangingPunct="1">
              <a:spcAft>
                <a:spcPts val="0"/>
              </a:spcAft>
              <a:defRPr/>
            </a:pPr>
            <a:r>
              <a:rPr lang="en-US" sz="2600" b="1" dirty="0" smtClean="0">
                <a:latin typeface="Times New Roman" pitchFamily="18" charset="0"/>
                <a:cs typeface="Times New Roman" pitchFamily="18" charset="0"/>
              </a:rPr>
              <a:t>Hyderabad, March 2000: </a:t>
            </a:r>
            <a:endParaRPr lang="en-US" sz="2600" b="1" dirty="0" smtClean="0">
              <a:latin typeface="Times New Roman" pitchFamily="18" charset="0"/>
              <a:cs typeface="Times New Roman" pitchFamily="18" charset="0"/>
            </a:endParaRPr>
          </a:p>
          <a:p>
            <a:pPr algn="just" eaLnBrk="1" fontAlgn="auto" hangingPunct="1">
              <a:spcAft>
                <a:spcPts val="0"/>
              </a:spcAft>
              <a:defRPr/>
            </a:pPr>
            <a:r>
              <a:rPr lang="en-US" sz="2600" dirty="0" smtClean="0">
                <a:latin typeface="Times New Roman" pitchFamily="18" charset="0"/>
                <a:cs typeface="Times New Roman" pitchFamily="18" charset="0"/>
              </a:rPr>
              <a:t>Hyderabad </a:t>
            </a:r>
            <a:r>
              <a:rPr lang="en-US" sz="2600" dirty="0" smtClean="0">
                <a:latin typeface="Times New Roman" pitchFamily="18" charset="0"/>
                <a:cs typeface="Times New Roman" pitchFamily="18" charset="0"/>
              </a:rPr>
              <a:t>Police, with assistance from </a:t>
            </a:r>
            <a:r>
              <a:rPr lang="en-US" sz="2600" dirty="0" err="1" smtClean="0">
                <a:latin typeface="Times New Roman" pitchFamily="18" charset="0"/>
                <a:cs typeface="Times New Roman" pitchFamily="18" charset="0"/>
              </a:rPr>
              <a:t>Nasscom</a:t>
            </a:r>
            <a:r>
              <a:rPr lang="en-US" sz="2600" dirty="0" smtClean="0">
                <a:latin typeface="Times New Roman" pitchFamily="18" charset="0"/>
                <a:cs typeface="Times New Roman" pitchFamily="18" charset="0"/>
              </a:rPr>
              <a:t> (National Association of Software &amp; Services Companies) and </a:t>
            </a:r>
            <a:r>
              <a:rPr lang="en-US" sz="2600" i="1" dirty="0" smtClean="0">
                <a:latin typeface="Times New Roman" pitchFamily="18" charset="0"/>
                <a:cs typeface="Times New Roman" pitchFamily="18" charset="0"/>
              </a:rPr>
              <a:t>Business Software Alliance (</a:t>
            </a:r>
            <a:r>
              <a:rPr lang="en-US" sz="2600" dirty="0" smtClean="0">
                <a:latin typeface="Times New Roman" pitchFamily="18" charset="0"/>
                <a:cs typeface="Times New Roman" pitchFamily="18" charset="0"/>
              </a:rPr>
              <a:t>BSA), seized pirated software worth of Rs. 75,16,400 (US$ 174,800) from 7 companies at a conducted raid. </a:t>
            </a:r>
          </a:p>
          <a:p>
            <a:pPr algn="just" eaLnBrk="1" fontAlgn="auto" hangingPunct="1">
              <a:spcAft>
                <a:spcPts val="0"/>
              </a:spcAft>
              <a:defRPr/>
            </a:pPr>
            <a:endParaRPr lang="en-US" sz="2600" dirty="0" smtClean="0">
              <a:latin typeface="Times New Roman" pitchFamily="18" charset="0"/>
              <a:cs typeface="Times New Roman" pitchFamily="18" charset="0"/>
            </a:endParaRPr>
          </a:p>
          <a:p>
            <a:pPr algn="just" eaLnBrk="1" fontAlgn="auto" hangingPunct="1">
              <a:spcAft>
                <a:spcPts val="0"/>
              </a:spcAft>
              <a:defRPr/>
            </a:pPr>
            <a:r>
              <a:rPr lang="en-US" sz="2600" dirty="0" smtClean="0">
                <a:latin typeface="Times New Roman" pitchFamily="18" charset="0"/>
                <a:cs typeface="Times New Roman" pitchFamily="18" charset="0"/>
              </a:rPr>
              <a:t>13 people, including senior level employees of the companies, were arrested in this regard. </a:t>
            </a:r>
          </a:p>
          <a:p>
            <a:pPr algn="just" eaLnBrk="1" fontAlgn="auto" hangingPunct="1">
              <a:spcAft>
                <a:spcPts val="0"/>
              </a:spcAft>
              <a:defRPr/>
            </a:pPr>
            <a:endParaRPr lang="en-US" sz="2600" dirty="0" smtClean="0">
              <a:latin typeface="Times New Roman" pitchFamily="18" charset="0"/>
              <a:cs typeface="Times New Roman" pitchFamily="18" charset="0"/>
            </a:endParaRPr>
          </a:p>
          <a:p>
            <a:pPr algn="just" eaLnBrk="1" fontAlgn="auto" hangingPunct="1">
              <a:spcAft>
                <a:spcPts val="0"/>
              </a:spcAft>
              <a:defRPr/>
            </a:pPr>
            <a:r>
              <a:rPr lang="en-US" sz="2600" dirty="0" smtClean="0">
                <a:latin typeface="Times New Roman" pitchFamily="18" charset="0"/>
                <a:cs typeface="Times New Roman" pitchFamily="18" charset="0"/>
              </a:rPr>
              <a:t>The Police recovered around 293 CDs, 5 hard disks and 7 computers loaded with pirated software. </a:t>
            </a:r>
          </a:p>
          <a:p>
            <a:pPr algn="just" eaLnBrk="1" fontAlgn="auto" hangingPunct="1">
              <a:spcAft>
                <a:spcPts val="0"/>
              </a:spcAft>
              <a:defRPr/>
            </a:pPr>
            <a:endParaRPr lang="en-US" sz="2600" dirty="0" smtClean="0">
              <a:latin typeface="Times New Roman" pitchFamily="18" charset="0"/>
              <a:cs typeface="Times New Roman" pitchFamily="18" charset="0"/>
            </a:endParaRPr>
          </a:p>
          <a:p>
            <a:pPr algn="just" eaLnBrk="1" fontAlgn="auto" hangingPunct="1">
              <a:spcAft>
                <a:spcPts val="0"/>
              </a:spcAft>
              <a:defRPr/>
            </a:pPr>
            <a:r>
              <a:rPr lang="en-US" sz="2600" dirty="0" smtClean="0">
                <a:latin typeface="Times New Roman" pitchFamily="18" charset="0"/>
                <a:cs typeface="Times New Roman" pitchFamily="18" charset="0"/>
              </a:rPr>
              <a:t>The estimated value of the pirated software was worth Rs.77 </a:t>
            </a:r>
            <a:r>
              <a:rPr lang="en-US" sz="2600" dirty="0" err="1" smtClean="0">
                <a:latin typeface="Times New Roman" pitchFamily="18" charset="0"/>
                <a:cs typeface="Times New Roman" pitchFamily="18" charset="0"/>
              </a:rPr>
              <a:t>lakh</a:t>
            </a:r>
            <a:r>
              <a:rPr lang="en-US" sz="2600" dirty="0" smtClean="0">
                <a:latin typeface="Times New Roman" pitchFamily="18" charset="0"/>
                <a:cs typeface="Times New Roman" pitchFamily="18" charset="0"/>
              </a:rPr>
              <a:t>. </a:t>
            </a:r>
          </a:p>
          <a:p>
            <a:pPr algn="just" eaLnBrk="1" fontAlgn="auto" hangingPunct="1">
              <a:spcAft>
                <a:spcPts val="0"/>
              </a:spcAft>
              <a:defRPr/>
            </a:pPr>
            <a:endParaRPr lang="en-US" sz="2400" dirty="0" smtClean="0"/>
          </a:p>
        </p:txBody>
      </p:sp>
      <p:sp>
        <p:nvSpPr>
          <p:cNvPr id="5" name="Slide Number Placeholder 4"/>
          <p:cNvSpPr>
            <a:spLocks noGrp="1"/>
          </p:cNvSpPr>
          <p:nvPr>
            <p:ph type="sldNum" sz="quarter" idx="12"/>
          </p:nvPr>
        </p:nvSpPr>
        <p:spPr/>
        <p:txBody>
          <a:bodyPr/>
          <a:lstStyle/>
          <a:p>
            <a:pPr>
              <a:defRPr/>
            </a:pPr>
            <a:fld id="{4AAE433D-BCE8-46BE-9F9F-4B844EB53BA9}" type="slidenum">
              <a:rPr lang="en-US"/>
              <a:pPr>
                <a:defRPr/>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533400"/>
            <a:ext cx="6683765" cy="1280890"/>
          </a:xfrm>
        </p:spPr>
        <p:txBody>
          <a:bodyPr>
            <a:normAutofit/>
          </a:bodyPr>
          <a:lstStyle/>
          <a:p>
            <a:pPr algn="l" fontAlgn="base"/>
            <a:r>
              <a:rPr lang="en-US" cap="all" dirty="0">
                <a:latin typeface="Times New Roman" pitchFamily="18" charset="0"/>
                <a:cs typeface="Times New Roman" pitchFamily="18" charset="0"/>
              </a:rPr>
              <a:t> </a:t>
            </a:r>
            <a:r>
              <a:rPr lang="en-US" cap="all" dirty="0" smtClean="0">
                <a:latin typeface="Times New Roman" pitchFamily="18" charset="0"/>
                <a:cs typeface="Times New Roman" pitchFamily="18" charset="0"/>
              </a:rPr>
              <a:t> AESTHETIC THINKING </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371600" y="1371600"/>
            <a:ext cx="7467600" cy="5257800"/>
          </a:xfrm>
        </p:spPr>
        <p:style>
          <a:lnRef idx="2">
            <a:schemeClr val="accent4"/>
          </a:lnRef>
          <a:fillRef idx="1">
            <a:schemeClr val="lt1"/>
          </a:fillRef>
          <a:effectRef idx="0">
            <a:schemeClr val="accent4"/>
          </a:effectRef>
          <a:fontRef idx="minor">
            <a:schemeClr val="dk1"/>
          </a:fontRef>
        </p:style>
        <p:txBody>
          <a:bodyPr>
            <a:noAutofit/>
          </a:bodyPr>
          <a:lstStyle/>
          <a:p>
            <a:r>
              <a:rPr lang="en-US" sz="2400" b="1" i="1" dirty="0">
                <a:latin typeface="Times New Roman" pitchFamily="18" charset="0"/>
                <a:cs typeface="Times New Roman" pitchFamily="18" charset="0"/>
              </a:rPr>
              <a:t>“It took me four years to paint like Raphael, but a lifetime to paint like a child</a:t>
            </a:r>
            <a:r>
              <a:rPr lang="en-US" sz="2400" b="1" i="1"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This type of thinking involves producing or discovering things, which are pleasant, harmonious and beautiful to our senses. It is an ancient form of thinking within us humans, and can be learned by anyone.</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Some </a:t>
            </a:r>
            <a:r>
              <a:rPr lang="en-US" sz="2400" dirty="0">
                <a:latin typeface="Times New Roman" pitchFamily="18" charset="0"/>
                <a:cs typeface="Times New Roman" pitchFamily="18" charset="0"/>
              </a:rPr>
              <a:t>of the types of aesthetic thinking are visual and spatial, where knowledge of structure, composition, </a:t>
            </a:r>
            <a:r>
              <a:rPr lang="en-US" sz="2400" dirty="0" smtClean="0">
                <a:latin typeface="Times New Roman" pitchFamily="18" charset="0"/>
                <a:cs typeface="Times New Roman" pitchFamily="18" charset="0"/>
              </a:rPr>
              <a:t>color </a:t>
            </a:r>
            <a:r>
              <a:rPr lang="en-US" sz="2400" dirty="0">
                <a:latin typeface="Times New Roman" pitchFamily="18" charset="0"/>
                <a:cs typeface="Times New Roman" pitchFamily="18" charset="0"/>
              </a:rPr>
              <a:t>schemes and shapes can be used to make things aesthetically pleasing</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Example</a:t>
            </a:r>
          </a:p>
          <a:p>
            <a:pPr>
              <a:buNone/>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Many architects, designers, </a:t>
            </a:r>
            <a:r>
              <a:rPr lang="en-US" sz="2400" dirty="0" smtClean="0">
                <a:latin typeface="Times New Roman" pitchFamily="18" charset="0"/>
                <a:cs typeface="Times New Roman" pitchFamily="18" charset="0"/>
              </a:rPr>
              <a:t>painters,</a:t>
            </a:r>
            <a:r>
              <a:rPr lang="en-US" sz="2400" dirty="0">
                <a:latin typeface="Times New Roman" pitchFamily="18" charset="0"/>
                <a:cs typeface="Times New Roman" pitchFamily="18" charset="0"/>
              </a:rPr>
              <a:t> Music, drama and other forms of culture</a:t>
            </a:r>
          </a:p>
        </p:txBody>
      </p:sp>
      <p:pic>
        <p:nvPicPr>
          <p:cNvPr id="3074" name="Picture 2"/>
          <p:cNvPicPr>
            <a:picLocks noChangeAspect="1" noChangeArrowheads="1"/>
          </p:cNvPicPr>
          <p:nvPr/>
        </p:nvPicPr>
        <p:blipFill>
          <a:blip r:embed="rId2"/>
          <a:srcRect/>
          <a:stretch>
            <a:fillRect/>
          </a:stretch>
        </p:blipFill>
        <p:spPr bwMode="auto">
          <a:xfrm>
            <a:off x="6781800" y="228600"/>
            <a:ext cx="1819275" cy="914400"/>
          </a:xfrm>
          <a:prstGeom prst="rect">
            <a:avLst/>
          </a:prstGeom>
          <a:ln>
            <a:headEnd/>
            <a:tailEnd/>
          </a:ln>
        </p:spPr>
        <p:style>
          <a:lnRef idx="2">
            <a:schemeClr val="accent4"/>
          </a:lnRef>
          <a:fillRef idx="1">
            <a:schemeClr val="lt1"/>
          </a:fillRef>
          <a:effectRef idx="0">
            <a:schemeClr val="accent4"/>
          </a:effectRef>
          <a:fontRef idx="minor">
            <a:schemeClr val="dk1"/>
          </a:fontRef>
        </p:style>
      </p:pic>
      <p:sp>
        <p:nvSpPr>
          <p:cNvPr id="5" name="Slide Number Placeholder 4"/>
          <p:cNvSpPr>
            <a:spLocks noGrp="1"/>
          </p:cNvSpPr>
          <p:nvPr>
            <p:ph type="sldNum" sz="quarter" idx="12"/>
          </p:nvPr>
        </p:nvSpPr>
        <p:spPr/>
        <p:txBody>
          <a:bodyPr/>
          <a:lstStyle/>
          <a:p>
            <a:fld id="{7171E003-E08C-4C96-BE6D-682EDE082C67}"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04800"/>
            <a:ext cx="6683765" cy="976090"/>
          </a:xfrm>
        </p:spPr>
        <p:txBody>
          <a:bodyPr>
            <a:normAutofit fontScale="90000"/>
          </a:bodyPr>
          <a:lstStyle/>
          <a:p>
            <a:pPr algn="l"/>
            <a:r>
              <a:rPr lang="en-US" cap="all" dirty="0">
                <a:latin typeface="Times New Roman" pitchFamily="18" charset="0"/>
                <a:cs typeface="Times New Roman" pitchFamily="18" charset="0"/>
              </a:rPr>
              <a:t> SYSTEMS THINKING</a:t>
            </a:r>
            <a:br>
              <a:rPr lang="en-US" cap="all"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143000" y="1219200"/>
            <a:ext cx="7772400" cy="5410200"/>
          </a:xfrm>
        </p:spPr>
        <p:style>
          <a:lnRef idx="2">
            <a:schemeClr val="accent4"/>
          </a:lnRef>
          <a:fillRef idx="1">
            <a:schemeClr val="lt1"/>
          </a:fillRef>
          <a:effectRef idx="0">
            <a:schemeClr val="accent4"/>
          </a:effectRef>
          <a:fontRef idx="minor">
            <a:schemeClr val="dk1"/>
          </a:fontRef>
        </p:style>
        <p:txBody>
          <a:bodyPr>
            <a:noAutofit/>
          </a:bodyPr>
          <a:lstStyle/>
          <a:p>
            <a:r>
              <a:rPr lang="en-US" sz="2400" b="1" i="1" dirty="0">
                <a:latin typeface="Times New Roman" pitchFamily="18" charset="0"/>
                <a:cs typeface="Times New Roman" pitchFamily="18" charset="0"/>
              </a:rPr>
              <a:t>“Creativity is just connecting things. When you ask creative people how they did something, they feel a little guilty because they didn’t really do it, they just saw something. It seemed obvious to them after a while</a:t>
            </a:r>
            <a:r>
              <a:rPr lang="en-US" sz="2400" b="1" i="1" dirty="0" smtClean="0">
                <a:latin typeface="Times New Roman" pitchFamily="18" charset="0"/>
                <a:cs typeface="Times New Roman" pitchFamily="18" charset="0"/>
              </a:rPr>
              <a:t>”.</a:t>
            </a:r>
          </a:p>
          <a:p>
            <a:pPr fontAlgn="base"/>
            <a:r>
              <a:rPr lang="en-US" sz="2400" dirty="0">
                <a:latin typeface="Times New Roman" pitchFamily="18" charset="0"/>
                <a:cs typeface="Times New Roman" pitchFamily="18" charset="0"/>
              </a:rPr>
              <a:t>There are a number of different principles for a </a:t>
            </a:r>
            <a:r>
              <a:rPr lang="en-US" sz="2400" dirty="0" smtClean="0">
                <a:latin typeface="Times New Roman" pitchFamily="18" charset="0"/>
                <a:cs typeface="Times New Roman" pitchFamily="18" charset="0"/>
              </a:rPr>
              <a:t>system thinking, </a:t>
            </a:r>
            <a:r>
              <a:rPr lang="en-US" sz="2400" dirty="0">
                <a:latin typeface="Times New Roman" pitchFamily="18" charset="0"/>
                <a:cs typeface="Times New Roman" pitchFamily="18" charset="0"/>
              </a:rPr>
              <a:t>some of which are interdependence of objects, holism (emergent properties not possible to detect by analysis but possible to define by a holistic approach) and hierarchy (complex wholes are made up of smaller subsystems).</a:t>
            </a:r>
          </a:p>
          <a:p>
            <a:pPr fontAlgn="base"/>
            <a:r>
              <a:rPr lang="en-US" sz="2400" dirty="0">
                <a:latin typeface="Times New Roman" pitchFamily="18" charset="0"/>
                <a:cs typeface="Times New Roman" pitchFamily="18" charset="0"/>
              </a:rPr>
              <a:t>A foundational aspect of systems thinking is the synthesis of several elements into one, which transcends the significance of the sum of the two independent elements.</a:t>
            </a:r>
          </a:p>
          <a:p>
            <a:endParaRPr lang="en-US" sz="24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6705600" y="152400"/>
            <a:ext cx="1905000" cy="914400"/>
          </a:xfrm>
          <a:prstGeom prst="rect">
            <a:avLst/>
          </a:prstGeom>
          <a:ln>
            <a:headEnd/>
            <a:tailEnd/>
          </a:ln>
        </p:spPr>
        <p:style>
          <a:lnRef idx="2">
            <a:schemeClr val="accent4"/>
          </a:lnRef>
          <a:fillRef idx="1">
            <a:schemeClr val="lt1"/>
          </a:fillRef>
          <a:effectRef idx="0">
            <a:schemeClr val="accent4"/>
          </a:effectRef>
          <a:fontRef idx="minor">
            <a:schemeClr val="dk1"/>
          </a:fontRef>
        </p:style>
      </p:pic>
      <p:sp>
        <p:nvSpPr>
          <p:cNvPr id="5" name="Slide Number Placeholder 4"/>
          <p:cNvSpPr>
            <a:spLocks noGrp="1"/>
          </p:cNvSpPr>
          <p:nvPr>
            <p:ph type="sldNum" sz="quarter" idx="12"/>
          </p:nvPr>
        </p:nvSpPr>
        <p:spPr/>
        <p:txBody>
          <a:bodyPr/>
          <a:lstStyle/>
          <a:p>
            <a:fld id="{7171E003-E08C-4C96-BE6D-682EDE082C67}"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6683765" cy="1280890"/>
          </a:xfrm>
        </p:spPr>
        <p:txBody>
          <a:bodyPr>
            <a:normAutofit/>
          </a:bodyPr>
          <a:lstStyle/>
          <a:p>
            <a:pPr algn="l"/>
            <a:r>
              <a:rPr lang="en-US" cap="all" dirty="0">
                <a:latin typeface="Times New Roman" pitchFamily="18" charset="0"/>
                <a:cs typeface="Times New Roman" pitchFamily="18" charset="0"/>
              </a:rPr>
              <a:t> INSPIRATIONAL THINKING</a:t>
            </a:r>
            <a:br>
              <a:rPr lang="en-US" cap="all" dirty="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990600" y="685800"/>
            <a:ext cx="8001000" cy="6019800"/>
          </a:xfrm>
        </p:spPr>
        <p:style>
          <a:lnRef idx="2">
            <a:schemeClr val="accent4"/>
          </a:lnRef>
          <a:fillRef idx="1">
            <a:schemeClr val="lt1"/>
          </a:fillRef>
          <a:effectRef idx="0">
            <a:schemeClr val="accent4"/>
          </a:effectRef>
          <a:fontRef idx="minor">
            <a:schemeClr val="dk1"/>
          </a:fontRef>
        </p:style>
        <p:txBody>
          <a:bodyPr>
            <a:noAutofit/>
          </a:bodyPr>
          <a:lstStyle/>
          <a:p>
            <a:r>
              <a:rPr lang="en-US" sz="2400" dirty="0">
                <a:latin typeface="Times New Roman" pitchFamily="18" charset="0"/>
                <a:cs typeface="Times New Roman" pitchFamily="18" charset="0"/>
              </a:rPr>
              <a:t>This type of creative thinking concerns the perception of receiving insights from somewhere or someone else. It often happens in dreams or other states, but sometimes in extremely powerful, rapid bursts of clarity and focus, known as light-bulb moments or peak experiences</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Example</a:t>
            </a:r>
          </a:p>
          <a:p>
            <a:r>
              <a:rPr lang="en-US" sz="2400" dirty="0">
                <a:latin typeface="Times New Roman" pitchFamily="18" charset="0"/>
                <a:cs typeface="Times New Roman" pitchFamily="18" charset="0"/>
              </a:rPr>
              <a:t>“I was living in a little flat at the top of a house and I had a piano by my bed. I woke up one morning with a tune in my head and I thought, ‘Hey, I don’t know this tune – or do I?’ It was like a jazz melody. My dad used to know a lot of old jazz tunes; I thought maybe I’d just remembered it from the past. I went to the piano and found the chords to it, made sure I remembered it and then hawked it round to all my friends, asking what it was: ‘Do you know this? It’s a good little tune, but I couldn’t have written it because I dreamt it</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Paul McCartney </a:t>
            </a:r>
          </a:p>
        </p:txBody>
      </p:sp>
      <p:pic>
        <p:nvPicPr>
          <p:cNvPr id="6146" name="Picture 2"/>
          <p:cNvPicPr>
            <a:picLocks noChangeAspect="1" noChangeArrowheads="1"/>
          </p:cNvPicPr>
          <p:nvPr/>
        </p:nvPicPr>
        <p:blipFill>
          <a:blip r:embed="rId2"/>
          <a:srcRect/>
          <a:stretch>
            <a:fillRect/>
          </a:stretch>
        </p:blipFill>
        <p:spPr bwMode="auto">
          <a:xfrm>
            <a:off x="7543800" y="152400"/>
            <a:ext cx="1495425" cy="533400"/>
          </a:xfrm>
          <a:prstGeom prst="rect">
            <a:avLst/>
          </a:prstGeom>
          <a:ln>
            <a:headEnd/>
            <a:tailEnd/>
          </a:ln>
        </p:spPr>
        <p:style>
          <a:lnRef idx="2">
            <a:schemeClr val="accent4"/>
          </a:lnRef>
          <a:fillRef idx="1">
            <a:schemeClr val="lt1"/>
          </a:fillRef>
          <a:effectRef idx="0">
            <a:schemeClr val="accent4"/>
          </a:effectRef>
          <a:fontRef idx="minor">
            <a:schemeClr val="dk1"/>
          </a:fontRef>
        </p:style>
      </p:pic>
      <p:sp>
        <p:nvSpPr>
          <p:cNvPr id="5" name="Slide Number Placeholder 4"/>
          <p:cNvSpPr>
            <a:spLocks noGrp="1"/>
          </p:cNvSpPr>
          <p:nvPr>
            <p:ph type="sldNum" sz="quarter" idx="12"/>
          </p:nvPr>
        </p:nvSpPr>
        <p:spPr/>
        <p:txBody>
          <a:bodyPr/>
          <a:lstStyle/>
          <a:p>
            <a:fld id="{7171E003-E08C-4C96-BE6D-682EDE082C67}" type="slidenum">
              <a:rPr lang="en-US" smtClean="0"/>
              <a:pPr/>
              <a:t>9</a:t>
            </a:fld>
            <a:endParaRPr 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0.5|0.4|0.4|0.4|0.3|0.3"/>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TF00001235</Template>
  <TotalTime>941</TotalTime>
  <Words>3129</Words>
  <Application>Microsoft Office PowerPoint</Application>
  <PresentationFormat>On-screen Show (4:3)</PresentationFormat>
  <Paragraphs>483</Paragraphs>
  <Slides>69</Slides>
  <Notes>2</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Wisp</vt:lpstr>
      <vt:lpstr>Unit -2</vt:lpstr>
      <vt:lpstr>Contents</vt:lpstr>
      <vt:lpstr>Types Of Creative Thinking</vt:lpstr>
      <vt:lpstr>DIVERGENT THINKING</vt:lpstr>
      <vt:lpstr>LATERAL THINKING</vt:lpstr>
      <vt:lpstr>PowerPoint Presentation</vt:lpstr>
      <vt:lpstr>  AESTHETIC THINKING </vt:lpstr>
      <vt:lpstr> SYSTEMS THINKING </vt:lpstr>
      <vt:lpstr> INSPIRATIONAL THINKING </vt:lpstr>
      <vt:lpstr>Creative Thinking Process</vt:lpstr>
      <vt:lpstr>PowerPoint Presentation</vt:lpstr>
      <vt:lpstr>Components of Creativity</vt:lpstr>
      <vt:lpstr>PowerPoint Presentation</vt:lpstr>
      <vt:lpstr>PowerPoint Presentation</vt:lpstr>
      <vt:lpstr>Characteristics of a Creative Mindset</vt:lpstr>
      <vt:lpstr>PowerPoint Presentation</vt:lpstr>
      <vt:lpstr>PowerPoint Presentation</vt:lpstr>
      <vt:lpstr>PowerPoint Presentation</vt:lpstr>
      <vt:lpstr>PowerPoint Presentation</vt:lpstr>
      <vt:lpstr>New Product Ideas</vt:lpstr>
      <vt:lpstr>PowerPoint Presentation</vt:lpstr>
      <vt:lpstr>PowerPoint Presentation</vt:lpstr>
      <vt:lpstr>PowerPoint Presentation</vt:lpstr>
      <vt:lpstr>PowerPoint Presentation</vt:lpstr>
      <vt:lpstr>PowerPoint Presentation</vt:lpstr>
      <vt:lpstr>Idea Generation Methods</vt:lpstr>
      <vt:lpstr>Ingredients For A Good Idea </vt:lpstr>
      <vt:lpstr> How to come up with a business idea – watching trends </vt:lpstr>
      <vt:lpstr>Principles Of Idea Generation</vt:lpstr>
      <vt:lpstr>PowerPoint Presentation</vt:lpstr>
      <vt:lpstr>PowerPoint Presentation</vt:lpstr>
      <vt:lpstr>PowerPoint Presentation</vt:lpstr>
      <vt:lpstr>Stage Gate Process</vt:lpstr>
      <vt:lpstr>Stage Gate Process</vt:lpstr>
      <vt:lpstr>Stage Gate Process</vt:lpstr>
      <vt:lpstr>Stage Gate Model</vt:lpstr>
      <vt:lpstr>Stage Gate Process</vt:lpstr>
      <vt:lpstr>Stage Gate Process</vt:lpstr>
      <vt:lpstr>Stage Gate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Reverse Thinking</vt:lpstr>
      <vt:lpstr>Reverse Thinking - Steps</vt:lpstr>
      <vt:lpstr>INTELLECTUAL PROPERTY RIGHT</vt:lpstr>
      <vt:lpstr>INTELLECTUAL PROPERTY RIGHT</vt:lpstr>
      <vt:lpstr>Classification of IPR</vt:lpstr>
      <vt:lpstr>Need for Protection of IP</vt:lpstr>
      <vt:lpstr>Three Statutory Pillars of Patentability</vt:lpstr>
      <vt:lpstr>PowerPoint Presentation</vt:lpstr>
      <vt:lpstr>Trademarks</vt:lpstr>
      <vt:lpstr>Trademarks - Characteristics</vt:lpstr>
      <vt:lpstr>Copyrights</vt:lpstr>
      <vt:lpstr> Geographical Indications</vt:lpstr>
      <vt:lpstr>Industrial Designs</vt:lpstr>
      <vt:lpstr>IP- Duration of Term of Protection</vt:lpstr>
      <vt:lpstr>World Intellectual Property Organization (WIPO) </vt:lpstr>
      <vt:lpstr>World Intellectual Property Organization (WIPO)</vt:lpstr>
      <vt:lpstr>WIPO – Mission Statement</vt:lpstr>
      <vt:lpstr>WIPO – Protection of intellectual property</vt:lpstr>
      <vt:lpstr>PowerPoint Presentation</vt:lpstr>
      <vt:lpstr>Case Studies – IP Protection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Student</dc:creator>
  <cp:lastModifiedBy>mkjoshi</cp:lastModifiedBy>
  <cp:revision>113</cp:revision>
  <dcterms:created xsi:type="dcterms:W3CDTF">2019-01-28T06:20:23Z</dcterms:created>
  <dcterms:modified xsi:type="dcterms:W3CDTF">2020-08-18T06:52:09Z</dcterms:modified>
</cp:coreProperties>
</file>